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FFFFFF"/>
    <a:srgbClr val="000000"/>
    <a:srgbClr val="767171"/>
    <a:srgbClr val="E1E8F8"/>
    <a:srgbClr val="DFD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0" d="100"/>
          <a:sy n="60" d="100"/>
        </p:scale>
        <p:origin x="102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01A-8165-4AC8-8FF4-020908A1D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9A6EA-8659-4838-B63C-E6508F4A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8C3-C522-44F0-90C3-2705E291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281F-AB79-4C7F-8DED-5E5A25E2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E23F9-9399-43C0-A0F3-179AB937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00F5-6742-4688-871A-0AB85713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AE96-2945-427E-8FA2-8516CDD4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9557-7710-4DA5-852D-F311CFE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F2A53-0DE3-4CDA-A0C8-2CC33A43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F0D9-9F48-4B80-A747-84F3DDE3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1E1EA-BCC1-4876-A63A-2DE12C657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06584-7EAC-4FFC-82A6-4D78A15D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A5FD5-5F70-4A04-A447-409D8A6F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C4B14-0C51-4E1B-88D9-A595E2A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37A0-85A4-485F-B9F1-BA4DAFD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5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A878-BBAE-4670-BA16-11D1260F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BCBA-B793-47AB-8870-7A6A82EC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9669-5A43-4DA5-9C25-A412120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343-E7EE-405F-88E6-1816A54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0096-B2B1-4048-BC5B-D5D5D6B4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4D50-4AAC-4946-90EF-8BF335F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E2BA-926F-4814-8C73-C9FD82A6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53CA-944A-4458-8D22-0ADD32E9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F7B4D-A2AE-4738-A629-D6B68ED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BA4A-12B8-4E70-8A7B-BD8A2DBE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0208-15C3-443D-9B67-2F5B917E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22578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1A57A-93F3-4434-B040-94A5ACC1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B5E2-0FD5-4415-A69B-34B02DB4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61A37-7F66-4E16-88C9-69B9A91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CAD4-ECB2-4286-896B-52CA65E4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9C284-65BE-4DE7-BF34-DDF71E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1245-4686-4BB4-A31F-2D487298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1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B747-56A1-4BAD-A22E-C10A23B1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1FC9E-C3E1-4F4D-BA98-03661486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CF4BA-BA04-4879-8E29-E423C9D3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52E21-84D6-453C-BBB4-7BBC0BF7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693B7-0EDD-4407-94CB-CF27C3EB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D9EC9-1C72-4331-9C4D-4018A2A4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B25A-0920-48FC-8482-B4A38EAE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9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44FA-1054-4B2F-80C4-AF0439D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7" y="2443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31E5E-EB04-474A-977B-CB5C2E3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406B-DF22-4BAA-B453-72FAA37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0A7FF-4610-46B0-96F3-724E5D4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FBA8B-298C-441F-80D0-42F43BDE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9C61A-EDAD-45D4-A2A7-79714F44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8B9E1-34BE-41F5-9510-A2CDF99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9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E21A-6F6B-4CEF-9CE9-30DCE544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CAE1-35BA-42B8-9549-49FFF16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663CD-B8DA-42E7-854C-E5B3FAE8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34F63-C4E1-4C2E-A297-9BB2EF10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3911-53B0-4989-B7D1-4F796E9F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19035-0EB8-43D0-8922-6837376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81C1-6B75-4A39-9772-F5A3D77F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B3A67-29EE-4662-BB11-318274EB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D303-3DB5-467A-BC57-CCED9DDF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E8689-BF22-4301-8534-D16C248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527C-B23A-4312-9710-DA3DFEF5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9234E-C97F-4285-98B2-03711398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98291-300D-4A82-9E50-10F4A619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8" y="235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5C475-7B35-4D2B-8E85-548940D1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970" y="1783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6F963-9E15-4B1B-BC09-C89CF26E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CC8C-415E-41B1-91C1-94CECAE10A6F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C824-4199-4999-93A4-39017A240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F689C-9246-4A60-A022-131BE0AF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732F-A1C4-41A7-AC59-F6C1A8E4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5B47-C1C6-4BF7-880C-47688D676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Mapping for </a:t>
            </a:r>
            <a:b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Research and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DA724-E856-4B9F-984B-5618FF67A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Week 7, Day 1</a:t>
            </a:r>
          </a:p>
        </p:txBody>
      </p:sp>
    </p:spTree>
    <p:extLst>
      <p:ext uri="{BB962C8B-B14F-4D97-AF65-F5344CB8AC3E}">
        <p14:creationId xmlns:p14="http://schemas.microsoft.com/office/powerpoint/2010/main" val="21315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2965-E3B2-41DF-8BE7-EA897067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1258002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ndara" panose="020E0502030303020204" pitchFamily="34" charset="0"/>
              </a:rPr>
              <a:t>If we wanted to </a:t>
            </a:r>
            <a:r>
              <a:rPr lang="en-US" sz="5400" dirty="0">
                <a:solidFill>
                  <a:srgbClr val="00B0F0"/>
                </a:solidFill>
                <a:latin typeface="Candara" panose="020E0502030303020204" pitchFamily="34" charset="0"/>
              </a:rPr>
              <a:t>replicate</a:t>
            </a:r>
            <a:r>
              <a:rPr lang="en-US" sz="5400" dirty="0">
                <a:latin typeface="Candara" panose="020E0502030303020204" pitchFamily="34" charset="0"/>
              </a:rPr>
              <a:t> this study…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F537C-CB58-4B8E-8E2D-1777B0CA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841" y="20269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Where would we get base map files?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What data layers would we need on our map?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Do we have all the necessary mapping skills?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1055-7890-48AD-A487-A0233978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ndara" panose="020E0502030303020204" pitchFamily="34" charset="0"/>
              </a:rPr>
              <a:t>On </a:t>
            </a:r>
            <a:r>
              <a:rPr lang="en-US" sz="5400" dirty="0">
                <a:solidFill>
                  <a:srgbClr val="00B0F0"/>
                </a:solidFill>
                <a:latin typeface="Candara" panose="020E0502030303020204" pitchFamily="34" charset="0"/>
              </a:rPr>
              <a:t>Thursday</a:t>
            </a:r>
            <a:r>
              <a:rPr lang="en-US" sz="5400" dirty="0">
                <a:latin typeface="Candara" panose="020E0502030303020204" pitchFamily="34" charset="0"/>
              </a:rPr>
              <a:t>, we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641C-1973-4C82-A1ED-7EE46C50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666006"/>
            <a:ext cx="11034622" cy="5191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 our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Level 2 &amp; 3 sex offenders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to our base map.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 our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public schools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layer.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Draw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1000ft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2500ft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buffers around the public schools.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Use “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Select by Location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” to identify how many registered sex offenders would be impacted if Boston passed a residency restriction law.</a:t>
            </a:r>
          </a:p>
        </p:txBody>
      </p:sp>
    </p:spTree>
    <p:extLst>
      <p:ext uri="{BB962C8B-B14F-4D97-AF65-F5344CB8AC3E}">
        <p14:creationId xmlns:p14="http://schemas.microsoft.com/office/powerpoint/2010/main" val="116349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C2B0-1FC2-4A0E-B747-6A02E2DD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ndara" panose="020E0502030303020204" pitchFamily="34" charset="0"/>
              </a:rPr>
              <a:t>Drawing </a:t>
            </a:r>
            <a:r>
              <a:rPr lang="en-US" sz="5400" dirty="0">
                <a:solidFill>
                  <a:srgbClr val="00B0F0"/>
                </a:solidFill>
                <a:latin typeface="Candara" panose="020E0502030303020204" pitchFamily="34" charset="0"/>
              </a:rPr>
              <a:t>buffers</a:t>
            </a:r>
            <a:r>
              <a:rPr lang="en-US" sz="5400" dirty="0">
                <a:latin typeface="Candara" panose="020E0502030303020204" pitchFamily="34" charset="0"/>
              </a:rPr>
              <a:t> is easy!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5E553-C210-4BC4-B210-F7D535922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"/>
          <a:stretch/>
        </p:blipFill>
        <p:spPr>
          <a:xfrm>
            <a:off x="533854" y="1398447"/>
            <a:ext cx="3208421" cy="5145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9FEAD-BEC3-4A43-8892-A5A046B3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11" y="1325284"/>
            <a:ext cx="7584359" cy="52923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BF3562-471E-4B29-9BC2-8F94879F92E1}"/>
              </a:ext>
            </a:extLst>
          </p:cNvPr>
          <p:cNvSpPr/>
          <p:nvPr/>
        </p:nvSpPr>
        <p:spPr>
          <a:xfrm>
            <a:off x="533854" y="1748589"/>
            <a:ext cx="3208421" cy="44917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C2B0-1FC2-4A0E-B747-6A02E2DD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ndara" panose="020E0502030303020204" pitchFamily="34" charset="0"/>
              </a:rPr>
              <a:t>Drawing buffers is easy!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5E553-C210-4BC4-B210-F7D535922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"/>
          <a:stretch/>
        </p:blipFill>
        <p:spPr>
          <a:xfrm>
            <a:off x="533854" y="1398447"/>
            <a:ext cx="3208421" cy="5145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9FEAD-BEC3-4A43-8892-A5A046B3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11" y="1325284"/>
            <a:ext cx="7584359" cy="52923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BD8E8-0B26-45C7-924F-2B3941FC98AC}"/>
              </a:ext>
            </a:extLst>
          </p:cNvPr>
          <p:cNvSpPr/>
          <p:nvPr/>
        </p:nvSpPr>
        <p:spPr>
          <a:xfrm>
            <a:off x="4539916" y="1780674"/>
            <a:ext cx="7118230" cy="68981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6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C2B0-1FC2-4A0E-B747-6A02E2DD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ndara" panose="020E0502030303020204" pitchFamily="34" charset="0"/>
              </a:rPr>
              <a:t>Drawing buffers is easy!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5E553-C210-4BC4-B210-F7D535922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"/>
          <a:stretch/>
        </p:blipFill>
        <p:spPr>
          <a:xfrm>
            <a:off x="533854" y="1398447"/>
            <a:ext cx="3208421" cy="5145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9FEAD-BEC3-4A43-8892-A5A046B3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11" y="1325284"/>
            <a:ext cx="7584359" cy="52923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BD8E8-0B26-45C7-924F-2B3941FC98AC}"/>
              </a:ext>
            </a:extLst>
          </p:cNvPr>
          <p:cNvSpPr/>
          <p:nvPr/>
        </p:nvSpPr>
        <p:spPr>
          <a:xfrm>
            <a:off x="4539916" y="1780674"/>
            <a:ext cx="7118230" cy="68981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6E555-02AF-46A2-B77E-61AD708F1A33}"/>
              </a:ext>
            </a:extLst>
          </p:cNvPr>
          <p:cNvSpPr/>
          <p:nvPr/>
        </p:nvSpPr>
        <p:spPr>
          <a:xfrm>
            <a:off x="-1" y="0"/>
            <a:ext cx="4347411" cy="6858000"/>
          </a:xfrm>
          <a:prstGeom prst="rect">
            <a:avLst/>
          </a:prstGeom>
          <a:solidFill>
            <a:srgbClr val="A5A5A5">
              <a:alpha val="8980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69E47-F2C2-493C-B341-8D0E64287678}"/>
              </a:ext>
            </a:extLst>
          </p:cNvPr>
          <p:cNvSpPr txBox="1"/>
          <p:nvPr/>
        </p:nvSpPr>
        <p:spPr>
          <a:xfrm>
            <a:off x="221486" y="1166842"/>
            <a:ext cx="3833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You can draw a buffer around any </a:t>
            </a:r>
            <a:r>
              <a:rPr lang="en-US" sz="4800" dirty="0">
                <a:solidFill>
                  <a:srgbClr val="002060"/>
                </a:solidFill>
                <a:latin typeface="Candara" panose="020E0502030303020204" pitchFamily="34" charset="0"/>
              </a:rPr>
              <a:t>point</a:t>
            </a: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, </a:t>
            </a:r>
            <a:r>
              <a:rPr lang="en-US" sz="4800" dirty="0">
                <a:solidFill>
                  <a:srgbClr val="002060"/>
                </a:solidFill>
                <a:latin typeface="Candara" panose="020E0502030303020204" pitchFamily="34" charset="0"/>
              </a:rPr>
              <a:t>line</a:t>
            </a: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, or </a:t>
            </a:r>
            <a:r>
              <a:rPr lang="en-US" sz="4800" dirty="0">
                <a:solidFill>
                  <a:srgbClr val="002060"/>
                </a:solidFill>
                <a:latin typeface="Candara" panose="020E0502030303020204" pitchFamily="34" charset="0"/>
              </a:rPr>
              <a:t>polygon</a:t>
            </a: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 feature!</a:t>
            </a:r>
          </a:p>
        </p:txBody>
      </p:sp>
    </p:spTree>
    <p:extLst>
      <p:ext uri="{BB962C8B-B14F-4D97-AF65-F5344CB8AC3E}">
        <p14:creationId xmlns:p14="http://schemas.microsoft.com/office/powerpoint/2010/main" val="153574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C2B0-1FC2-4A0E-B747-6A02E2DD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ndara" panose="020E0502030303020204" pitchFamily="34" charset="0"/>
              </a:rPr>
              <a:t>Drawing buffers is easy!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5E553-C210-4BC4-B210-F7D535922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"/>
          <a:stretch/>
        </p:blipFill>
        <p:spPr>
          <a:xfrm>
            <a:off x="533854" y="1398447"/>
            <a:ext cx="3208421" cy="5145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9FEAD-BEC3-4A43-8892-A5A046B3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11" y="1325284"/>
            <a:ext cx="7584359" cy="52923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BD8E8-0B26-45C7-924F-2B3941FC98AC}"/>
              </a:ext>
            </a:extLst>
          </p:cNvPr>
          <p:cNvSpPr/>
          <p:nvPr/>
        </p:nvSpPr>
        <p:spPr>
          <a:xfrm>
            <a:off x="4539916" y="2422358"/>
            <a:ext cx="7118230" cy="68981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8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C2B0-1FC2-4A0E-B747-6A02E2DD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ndara" panose="020E0502030303020204" pitchFamily="34" charset="0"/>
              </a:rPr>
              <a:t>Drawing buffers is easy!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5E553-C210-4BC4-B210-F7D535922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"/>
          <a:stretch/>
        </p:blipFill>
        <p:spPr>
          <a:xfrm>
            <a:off x="533854" y="1398447"/>
            <a:ext cx="3208421" cy="5145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9FEAD-BEC3-4A43-8892-A5A046B3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11" y="1325284"/>
            <a:ext cx="7584359" cy="52923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BD8E8-0B26-45C7-924F-2B3941FC98AC}"/>
              </a:ext>
            </a:extLst>
          </p:cNvPr>
          <p:cNvSpPr/>
          <p:nvPr/>
        </p:nvSpPr>
        <p:spPr>
          <a:xfrm>
            <a:off x="4407115" y="3003884"/>
            <a:ext cx="7310735" cy="8502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C2B0-1FC2-4A0E-B747-6A02E2DD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ndara" panose="020E0502030303020204" pitchFamily="34" charset="0"/>
              </a:rPr>
              <a:t>Drawing buffers is easy!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5E553-C210-4BC4-B210-F7D535922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"/>
          <a:stretch/>
        </p:blipFill>
        <p:spPr>
          <a:xfrm>
            <a:off x="533854" y="1398447"/>
            <a:ext cx="3208421" cy="5145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9FEAD-BEC3-4A43-8892-A5A046B3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11" y="1325284"/>
            <a:ext cx="7584359" cy="52923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BD8E8-0B26-45C7-924F-2B3941FC98AC}"/>
              </a:ext>
            </a:extLst>
          </p:cNvPr>
          <p:cNvSpPr/>
          <p:nvPr/>
        </p:nvSpPr>
        <p:spPr>
          <a:xfrm>
            <a:off x="4484222" y="5530906"/>
            <a:ext cx="7310735" cy="6595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E64A-D847-4F80-8665-E7AFAFCB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29" y="228600"/>
            <a:ext cx="6284949" cy="173781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ndara" panose="020E0502030303020204" pitchFamily="34" charset="0"/>
              </a:rPr>
              <a:t>You know how to </a:t>
            </a:r>
            <a:r>
              <a:rPr lang="en-US" sz="5400" dirty="0">
                <a:solidFill>
                  <a:srgbClr val="00B0F0"/>
                </a:solidFill>
                <a:latin typeface="Candara" panose="020E0502030303020204" pitchFamily="34" charset="0"/>
              </a:rPr>
              <a:t>select by location</a:t>
            </a:r>
            <a:r>
              <a:rPr lang="en-US" sz="5400" dirty="0">
                <a:latin typeface="Candara" panose="020E0502030303020204" pitchFamily="34" charset="0"/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9F969-C9B5-44CB-BF19-DB89526CA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" r="887"/>
          <a:stretch/>
        </p:blipFill>
        <p:spPr>
          <a:xfrm>
            <a:off x="1337338" y="2383505"/>
            <a:ext cx="3513222" cy="3762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BC6EA-98BD-4EF7-A557-B5FFC15E2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163" y="32084"/>
            <a:ext cx="4977405" cy="68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4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EF9C0C-6458-4898-8A39-5171E2B48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978" b="4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91708E-303C-4BD0-A94F-D534FE4457E3}"/>
              </a:ext>
            </a:extLst>
          </p:cNvPr>
          <p:cNvSpPr txBox="1"/>
          <p:nvPr/>
        </p:nvSpPr>
        <p:spPr>
          <a:xfrm>
            <a:off x="5426242" y="3811012"/>
            <a:ext cx="6765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What other research questions could you answer using your data and your skills?</a:t>
            </a:r>
          </a:p>
        </p:txBody>
      </p:sp>
    </p:spTree>
    <p:extLst>
      <p:ext uri="{BB962C8B-B14F-4D97-AF65-F5344CB8AC3E}">
        <p14:creationId xmlns:p14="http://schemas.microsoft.com/office/powerpoint/2010/main" val="115901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3D5C8E-84F3-4B53-850F-7FD991A5C68B}"/>
              </a:ext>
            </a:extLst>
          </p:cNvPr>
          <p:cNvSpPr txBox="1"/>
          <p:nvPr/>
        </p:nvSpPr>
        <p:spPr>
          <a:xfrm>
            <a:off x="427512" y="498764"/>
            <a:ext cx="5237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Candara" panose="020E0502030303020204" pitchFamily="34" charset="0"/>
              </a:rPr>
              <a:t>Where </a:t>
            </a:r>
            <a:r>
              <a:rPr lang="en-US" sz="4400" i="1" dirty="0">
                <a:solidFill>
                  <a:srgbClr val="7030A0"/>
                </a:solidFill>
                <a:latin typeface="Candara" panose="020E0502030303020204" pitchFamily="34" charset="0"/>
              </a:rPr>
              <a:t>are</a:t>
            </a:r>
            <a:r>
              <a:rPr lang="en-US" sz="4400" dirty="0">
                <a:solidFill>
                  <a:srgbClr val="7030A0"/>
                </a:solidFill>
                <a:latin typeface="Candara" panose="020E0502030303020204" pitchFamily="34" charset="0"/>
              </a:rPr>
              <a:t> we?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0C5AB-A831-4233-AA7A-16986C3C648E}"/>
              </a:ext>
            </a:extLst>
          </p:cNvPr>
          <p:cNvSpPr txBox="1"/>
          <p:nvPr/>
        </p:nvSpPr>
        <p:spPr>
          <a:xfrm>
            <a:off x="427512" y="1364782"/>
            <a:ext cx="74102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346075">
              <a:buAutoNum type="arabicPeriod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Introduction to Crime Analysis</a:t>
            </a:r>
          </a:p>
          <a:p>
            <a:pPr marL="342900" indent="346075">
              <a:buAutoNum type="arabicPeriod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Environmental Theories of Crime</a:t>
            </a:r>
          </a:p>
          <a:p>
            <a:pPr marL="342900" indent="346075">
              <a:buAutoNum type="arabicPeriod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Crime Analysis Process and Data</a:t>
            </a:r>
          </a:p>
          <a:p>
            <a:pPr marL="342900" indent="346075">
              <a:buAutoNum type="arabicPeriod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Introduction to ArcGIS Software Package</a:t>
            </a:r>
          </a:p>
          <a:p>
            <a:pPr marL="342900" indent="346075">
              <a:buAutoNum type="arabicPeriod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Building Base Maps &amp; Selecting Symbols</a:t>
            </a:r>
          </a:p>
          <a:p>
            <a:pPr marL="342900" indent="346075">
              <a:buAutoNum type="arabicPeriod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Geocoding</a:t>
            </a:r>
          </a:p>
          <a:p>
            <a:pPr marL="342900" indent="346075">
              <a:buAutoNum type="arabicPeriod"/>
            </a:pPr>
            <a:r>
              <a:rPr lang="en-US" sz="2800" b="1" dirty="0">
                <a:latin typeface="Candara" panose="020E0502030303020204" pitchFamily="34" charset="0"/>
              </a:rPr>
              <a:t>Mapping for Research &amp; Policy</a:t>
            </a:r>
          </a:p>
          <a:p>
            <a:pPr marL="342900" indent="346075">
              <a:buAutoNum type="arabicPeriod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Choropleths and Hot Spot Maps</a:t>
            </a:r>
          </a:p>
          <a:p>
            <a:endParaRPr lang="en-US" sz="2800" dirty="0"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MIDTERM EXAM – March 7</a:t>
            </a:r>
          </a:p>
          <a:p>
            <a:pPr algn="ctr"/>
            <a:endParaRPr lang="en-US" sz="2800" dirty="0"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SPRING BREAK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C8041-48E4-43C8-BE26-02C0F58F2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45" y="0"/>
            <a:ext cx="4572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6EF9-E545-4F8E-9A5C-F7FA6944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Last week we…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3E20-4B20-4A9E-A81C-AF335269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5"/>
            <a:ext cx="10551692" cy="450218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Learned the definition of “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geocoding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.”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Learned that we can add data to our map using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XY coordinates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or using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street addresses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Learned how to build an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address locator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Added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crime data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and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person data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(RSOs) to our maps of Boston.</a:t>
            </a:r>
          </a:p>
        </p:txBody>
      </p:sp>
    </p:spTree>
    <p:extLst>
      <p:ext uri="{BB962C8B-B14F-4D97-AF65-F5344CB8AC3E}">
        <p14:creationId xmlns:p14="http://schemas.microsoft.com/office/powerpoint/2010/main" val="3582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6EF9-E545-4F8E-9A5C-F7FA6944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This week we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3E20-4B20-4A9E-A81C-AF335269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51692" cy="4810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Learn about one application for mapping skills: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policy planning and evaluation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Learn how to draw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buffers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around features on our map.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Learn how to select features from our map using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attributes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location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Learn how to generate a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report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on some of the features on our map.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1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30360-9BAB-49B4-A51C-E6AF5CB1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D164A8-7F2B-492C-9235-29DC8B3044C6}"/>
              </a:ext>
            </a:extLst>
          </p:cNvPr>
          <p:cNvSpPr/>
          <p:nvPr/>
        </p:nvSpPr>
        <p:spPr>
          <a:xfrm>
            <a:off x="0" y="5117432"/>
            <a:ext cx="9262472" cy="1475873"/>
          </a:xfrm>
          <a:prstGeom prst="rect">
            <a:avLst/>
          </a:prstGeom>
          <a:solidFill>
            <a:srgbClr val="E1E8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47782-7B87-4C65-B998-307E702897F9}"/>
              </a:ext>
            </a:extLst>
          </p:cNvPr>
          <p:cNvSpPr txBox="1"/>
          <p:nvPr/>
        </p:nvSpPr>
        <p:spPr>
          <a:xfrm>
            <a:off x="0" y="5261811"/>
            <a:ext cx="9262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MAPPING FOR POLICY?</a:t>
            </a:r>
          </a:p>
        </p:txBody>
      </p:sp>
    </p:spTree>
    <p:extLst>
      <p:ext uri="{BB962C8B-B14F-4D97-AF65-F5344CB8AC3E}">
        <p14:creationId xmlns:p14="http://schemas.microsoft.com/office/powerpoint/2010/main" val="147719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0537F-A85D-4252-AAB9-D3E732863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3"/>
          <a:stretch/>
        </p:blipFill>
        <p:spPr>
          <a:xfrm>
            <a:off x="2036851" y="112295"/>
            <a:ext cx="10155149" cy="5406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569313-5409-4186-AD9D-E2B97B291F37}"/>
              </a:ext>
            </a:extLst>
          </p:cNvPr>
          <p:cNvSpPr/>
          <p:nvPr/>
        </p:nvSpPr>
        <p:spPr>
          <a:xfrm>
            <a:off x="0" y="5518485"/>
            <a:ext cx="12192000" cy="1015663"/>
          </a:xfrm>
          <a:prstGeom prst="rect">
            <a:avLst/>
          </a:prstGeom>
          <a:solidFill>
            <a:srgbClr val="E1E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E389C-216F-4065-BCE0-FBC142D0583A}"/>
              </a:ext>
            </a:extLst>
          </p:cNvPr>
          <p:cNvSpPr txBox="1"/>
          <p:nvPr/>
        </p:nvSpPr>
        <p:spPr>
          <a:xfrm>
            <a:off x="647232" y="5518484"/>
            <a:ext cx="10897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What was the research question?</a:t>
            </a:r>
          </a:p>
        </p:txBody>
      </p:sp>
    </p:spTree>
    <p:extLst>
      <p:ext uri="{BB962C8B-B14F-4D97-AF65-F5344CB8AC3E}">
        <p14:creationId xmlns:p14="http://schemas.microsoft.com/office/powerpoint/2010/main" val="356805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S Layers Graphic">
            <a:extLst>
              <a:ext uri="{FF2B5EF4-FFF2-40B4-BE49-F238E27FC236}">
                <a16:creationId xmlns:a16="http://schemas.microsoft.com/office/drawing/2014/main" id="{0D709034-A767-48BA-A69A-17B6C731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48" y="-1"/>
            <a:ext cx="4691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2FF2FE-3DE9-4BD5-A791-9B93B2D804D8}"/>
              </a:ext>
            </a:extLst>
          </p:cNvPr>
          <p:cNvSpPr txBox="1"/>
          <p:nvPr/>
        </p:nvSpPr>
        <p:spPr>
          <a:xfrm>
            <a:off x="802105" y="1843949"/>
            <a:ext cx="71547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What sort of data did the researchers need for this analysis? </a:t>
            </a:r>
          </a:p>
          <a:p>
            <a:endParaRPr lang="en-US" sz="40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Where did they get it?</a:t>
            </a:r>
          </a:p>
        </p:txBody>
      </p:sp>
    </p:spTree>
    <p:extLst>
      <p:ext uri="{BB962C8B-B14F-4D97-AF65-F5344CB8AC3E}">
        <p14:creationId xmlns:p14="http://schemas.microsoft.com/office/powerpoint/2010/main" val="14446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633B-2118-4B66-8566-230E9CC3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1395"/>
            <a:ext cx="4406566" cy="6945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9C21BD-7BD1-4EC8-A8FC-812A093E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434" y="-56193"/>
            <a:ext cx="4406566" cy="69703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AE3ABA-C608-406E-A72E-5BF3342BE148}"/>
              </a:ext>
            </a:extLst>
          </p:cNvPr>
          <p:cNvCxnSpPr/>
          <p:nvPr/>
        </p:nvCxnSpPr>
        <p:spPr>
          <a:xfrm>
            <a:off x="4876800" y="3673642"/>
            <a:ext cx="25506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A123594-4966-4234-B70A-D8867A8A7DAA}"/>
              </a:ext>
            </a:extLst>
          </p:cNvPr>
          <p:cNvSpPr/>
          <p:nvPr/>
        </p:nvSpPr>
        <p:spPr>
          <a:xfrm>
            <a:off x="0" y="5277853"/>
            <a:ext cx="12192000" cy="1636327"/>
          </a:xfrm>
          <a:prstGeom prst="rect">
            <a:avLst/>
          </a:prstGeom>
          <a:solidFill>
            <a:srgbClr val="76717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7AE07-DC61-46CA-96D1-2B4210073DBB}"/>
              </a:ext>
            </a:extLst>
          </p:cNvPr>
          <p:cNvSpPr txBox="1"/>
          <p:nvPr/>
        </p:nvSpPr>
        <p:spPr>
          <a:xfrm>
            <a:off x="0" y="530196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How did the researchers draw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the “exclusionary zones”?</a:t>
            </a:r>
          </a:p>
        </p:txBody>
      </p:sp>
    </p:spTree>
    <p:extLst>
      <p:ext uri="{BB962C8B-B14F-4D97-AF65-F5344CB8AC3E}">
        <p14:creationId xmlns:p14="http://schemas.microsoft.com/office/powerpoint/2010/main" val="17880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B7F3E-CC88-4314-B33A-5541FE6FF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408"/>
          <a:stretch/>
        </p:blipFill>
        <p:spPr>
          <a:xfrm>
            <a:off x="-1" y="-375433"/>
            <a:ext cx="12216199" cy="78991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1FCB17-10AF-4566-9CED-C5F4E7FA95A9}"/>
              </a:ext>
            </a:extLst>
          </p:cNvPr>
          <p:cNvSpPr/>
          <p:nvPr/>
        </p:nvSpPr>
        <p:spPr>
          <a:xfrm>
            <a:off x="0" y="-401053"/>
            <a:ext cx="12192000" cy="7940842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Candara" panose="020E0502030303020204" pitchFamily="34" charset="0"/>
              </a:rPr>
              <a:t>What did the researchers find?</a:t>
            </a:r>
          </a:p>
        </p:txBody>
      </p:sp>
    </p:spTree>
    <p:extLst>
      <p:ext uri="{BB962C8B-B14F-4D97-AF65-F5344CB8AC3E}">
        <p14:creationId xmlns:p14="http://schemas.microsoft.com/office/powerpoint/2010/main" val="4188844832"/>
      </p:ext>
    </p:extLst>
  </p:cSld>
  <p:clrMapOvr>
    <a:masterClrMapping/>
  </p:clrMapOvr>
</p:sld>
</file>

<file path=ppt/theme/theme1.xml><?xml version="1.0" encoding="utf-8"?>
<a:theme xmlns:a="http://schemas.openxmlformats.org/drawingml/2006/main" name="BOSS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S Layout" id="{1FD179CD-5361-4C28-A5C9-7A7EC86C02FF}" vid="{1C835E91-0475-491A-B85D-35E2B73995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BOSS Layout</Template>
  <TotalTime>176</TotalTime>
  <Words>366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BOSS Layout</vt:lpstr>
      <vt:lpstr>Mapping for  Research and Policy</vt:lpstr>
      <vt:lpstr>PowerPoint Presentation</vt:lpstr>
      <vt:lpstr>Last week we…</vt:lpstr>
      <vt:lpstr>This week we will…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we wanted to replicate this study…</vt:lpstr>
      <vt:lpstr>On Thursday, we will…</vt:lpstr>
      <vt:lpstr>Drawing buffers is easy!</vt:lpstr>
      <vt:lpstr>Drawing buffers is easy!</vt:lpstr>
      <vt:lpstr>Drawing buffers is easy!</vt:lpstr>
      <vt:lpstr>Drawing buffers is easy!</vt:lpstr>
      <vt:lpstr>Drawing buffers is easy!</vt:lpstr>
      <vt:lpstr>Drawing buffers is easy!</vt:lpstr>
      <vt:lpstr>You know how to select by location…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Queries, Selections, and Buffers</dc:title>
  <dc:creator>Stone, Rebecca</dc:creator>
  <cp:lastModifiedBy>Stone, Rebecca</cp:lastModifiedBy>
  <cp:revision>24</cp:revision>
  <dcterms:created xsi:type="dcterms:W3CDTF">2019-02-10T21:36:42Z</dcterms:created>
  <dcterms:modified xsi:type="dcterms:W3CDTF">2019-02-22T17:52:04Z</dcterms:modified>
</cp:coreProperties>
</file>