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96" d="100"/>
          <a:sy n="96" d="100"/>
        </p:scale>
        <p:origin x="90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BD501A-8165-4AC8-8FF4-020908A1D1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6B9A6EA-8659-4838-B63C-E6508F4AB0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DF98C3-C522-44F0-90C3-2705E2917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A6AC9-1B39-4689-992E-7BD1C496372F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CE281F-AB79-4C7F-8DED-5E5A25E28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7E23F9-9399-43C0-A0F3-179AB9371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0713-4696-47C4-89A6-86126A736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57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8600F5-6742-4688-871A-0AB857134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9A5AE96-2945-427E-8FA2-8516CDD4FB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1F9557-7710-4DA5-852D-F311CFE2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A6AC9-1B39-4689-992E-7BD1C496372F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2F2A53-0DE3-4CDA-A0C8-2CC33A431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43DF0D9-9F48-4B80-A747-84F3DDE35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0713-4696-47C4-89A6-86126A736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52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281E1EA-BCC1-4876-A63A-2DE12C657E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1B06584-7EAC-4FFC-82A6-4D78A15DEC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0A5FD5-5F70-4A04-A447-409D8A6F5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A6AC9-1B39-4689-992E-7BD1C496372F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8C4B14-0C51-4E1B-88D9-A595E2AF5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3337A0-85A4-485F-B9F1-BA4DAFD7F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0713-4696-47C4-89A6-86126A736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59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4CA878-BBAE-4670-BA16-11D1260F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230" y="22860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D8BCBA-B793-47AB-8870-7A6A82ECE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378" y="1818406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7569669-5A43-4DA5-9C25-A4121202E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A6AC9-1B39-4689-992E-7BD1C496372F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006343-E7EE-405F-88E6-1816A5404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930096-B2B1-4048-BC5B-D5D5D6B41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0713-4696-47C4-89A6-86126A736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22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E04D50-4AAC-4946-90EF-8BF335F36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A79E2BA-926F-4814-8C73-C9FD82A67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A453CA-944A-4458-8D22-0ADD32E90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A6AC9-1B39-4689-992E-7BD1C496372F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1F7B4D-A2AE-4738-A629-D6B68ED85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B8BA4A-12B8-4E70-8A7B-BD8A2DBE0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0713-4696-47C4-89A6-86126A736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33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EA0208-15C3-443D-9B67-2F5B917E8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483" y="22578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71A57A-93F3-4434-B040-94A5ACC1CE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DBFB5E2-0FD5-4415-A69B-34B02DB452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EA61A37-7F66-4E16-88C9-69B9A9151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A6AC9-1B39-4689-992E-7BD1C496372F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ADCCAD4-ECB2-4286-896B-52CA65E49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F89C284-65BE-4DE7-BF34-DDF71EAD5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0713-4696-47C4-89A6-86126A736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46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481245-4686-4BB4-A31F-2D4872983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071" y="27225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BC8B747-56A1-4BAD-A22E-C10A23B12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011FC9E-C3E1-4F4D-BA98-036614864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9BCF4BA-BA04-4879-8E29-E423C9D375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6052E21-84D6-453C-BBB4-7BBC0BF7A4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41693B7-0EDD-4407-94CB-CF27C3EBA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A6AC9-1B39-4689-992E-7BD1C496372F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CAD9EC9-1C72-4331-9C4D-4018A2A45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A26B25A-0920-48FC-8482-B4A38EAE2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0713-4696-47C4-89A6-86126A736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89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7D44FA-1054-4B2F-80C4-AF0439D1E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977" y="24435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DA31E5E-EB04-474A-977B-CB5C2E388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A6AC9-1B39-4689-992E-7BD1C496372F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D4D406B-DF22-4BAA-B453-72FAA376B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0E0A7FF-4610-46B0-96F3-724E5D4CF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0713-4696-47C4-89A6-86126A736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4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4DFBA8B-298C-441F-80D0-42F43BDEE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A6AC9-1B39-4689-992E-7BD1C496372F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039C61A-EDAD-45D4-A2A7-79714F44E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BC8B9E1-34BE-41F5-9510-A2CDF99A8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0713-4696-47C4-89A6-86126A736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66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C0E21A-6F6B-4CEF-9CE9-30DCE5443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02CAE1-35BA-42B8-9549-49FFF16FC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CC663CD-B8DA-42E7-854C-E5B3FAE8CA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2534F63-C4E1-4C2E-A297-9BB2EF10E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A6AC9-1B39-4689-992E-7BD1C496372F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FBA3911-53B0-4989-B7D1-4F796E9F5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8F19035-0EB8-43D0-8922-68373767D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0713-4696-47C4-89A6-86126A736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8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1881C1-6B75-4A39-9772-F5A3D77FA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ACB3A67-29EE-4662-BB11-318274EBCF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02AD303-3DB5-467A-BC57-CCED9DDF59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25E8689-BF22-4301-8534-D16C24830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A6AC9-1B39-4689-992E-7BD1C496372F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9EF527C-B23A-4312-9710-DA3DFEF5F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219234E-C97F-4285-98B2-037113982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0713-4696-47C4-89A6-86126A736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58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3D98291-300D-4A82-9E50-10F4A6197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98" y="2357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E5C475-7B35-4D2B-8E85-548940D11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8970" y="178315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D16F963-9E15-4B1B-BC09-C89CF26E69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A6AC9-1B39-4689-992E-7BD1C496372F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7BC824-4199-4999-93A4-39017A2402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BF689C-9246-4A60-A022-131BE0AFC4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40713-4696-47C4-89A6-86126A736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236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9DBAB5-5AFA-4C5B-9476-9DFC7835A5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Candara" panose="020E0502030303020204" pitchFamily="34" charset="0"/>
              </a:rPr>
              <a:t>Geocoding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33B5999-E771-4F14-A3B8-FDD1D865BE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Candara" panose="020E0502030303020204" pitchFamily="34" charset="0"/>
              </a:rPr>
              <a:t>Week 6, Day 1</a:t>
            </a:r>
          </a:p>
        </p:txBody>
      </p:sp>
    </p:spTree>
    <p:extLst>
      <p:ext uri="{BB962C8B-B14F-4D97-AF65-F5344CB8AC3E}">
        <p14:creationId xmlns:p14="http://schemas.microsoft.com/office/powerpoint/2010/main" val="2214847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B0283DB-A2CA-4A14-B3B3-606689175F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08" r="13799"/>
          <a:stretch/>
        </p:blipFill>
        <p:spPr>
          <a:xfrm>
            <a:off x="40869" y="952941"/>
            <a:ext cx="12151131" cy="495211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1F1585E-3102-4DC7-BFD3-A8AA2834C2BE}"/>
              </a:ext>
            </a:extLst>
          </p:cNvPr>
          <p:cNvSpPr/>
          <p:nvPr/>
        </p:nvSpPr>
        <p:spPr>
          <a:xfrm>
            <a:off x="4801589" y="3914430"/>
            <a:ext cx="7204363" cy="4631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E315314-8C5B-4DFC-B319-2E82B47DDA54}"/>
              </a:ext>
            </a:extLst>
          </p:cNvPr>
          <p:cNvSpPr txBox="1"/>
          <p:nvPr/>
        </p:nvSpPr>
        <p:spPr>
          <a:xfrm>
            <a:off x="1833049" y="249381"/>
            <a:ext cx="85667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ndara" panose="020E0502030303020204" pitchFamily="34" charset="0"/>
              </a:rPr>
              <a:t>Many people who are homeless – no mappable address</a:t>
            </a:r>
          </a:p>
        </p:txBody>
      </p:sp>
    </p:spTree>
    <p:extLst>
      <p:ext uri="{BB962C8B-B14F-4D97-AF65-F5344CB8AC3E}">
        <p14:creationId xmlns:p14="http://schemas.microsoft.com/office/powerpoint/2010/main" val="33191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B0283DB-A2CA-4A14-B3B3-606689175F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08" r="13799"/>
          <a:stretch/>
        </p:blipFill>
        <p:spPr>
          <a:xfrm>
            <a:off x="40869" y="952941"/>
            <a:ext cx="12151131" cy="495211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1F1585E-3102-4DC7-BFD3-A8AA2834C2BE}"/>
              </a:ext>
            </a:extLst>
          </p:cNvPr>
          <p:cNvSpPr/>
          <p:nvPr/>
        </p:nvSpPr>
        <p:spPr>
          <a:xfrm>
            <a:off x="11305309" y="952941"/>
            <a:ext cx="700643" cy="495211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E315314-8C5B-4DFC-B319-2E82B47DDA54}"/>
              </a:ext>
            </a:extLst>
          </p:cNvPr>
          <p:cNvSpPr txBox="1"/>
          <p:nvPr/>
        </p:nvSpPr>
        <p:spPr>
          <a:xfrm>
            <a:off x="116233" y="201880"/>
            <a:ext cx="12000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ndara" panose="020E0502030303020204" pitchFamily="34" charset="0"/>
              </a:rPr>
              <a:t>Boston zip codes begin with 0, but Excel is reading as a number and deleting it.</a:t>
            </a:r>
          </a:p>
        </p:txBody>
      </p:sp>
    </p:spTree>
    <p:extLst>
      <p:ext uri="{BB962C8B-B14F-4D97-AF65-F5344CB8AC3E}">
        <p14:creationId xmlns:p14="http://schemas.microsoft.com/office/powerpoint/2010/main" val="3337791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B0283DB-A2CA-4A14-B3B3-606689175F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08" r="13799"/>
          <a:stretch/>
        </p:blipFill>
        <p:spPr>
          <a:xfrm>
            <a:off x="40869" y="952941"/>
            <a:ext cx="12151131" cy="495211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1F1585E-3102-4DC7-BFD3-A8AA2834C2BE}"/>
              </a:ext>
            </a:extLst>
          </p:cNvPr>
          <p:cNvSpPr/>
          <p:nvPr/>
        </p:nvSpPr>
        <p:spPr>
          <a:xfrm>
            <a:off x="5343894" y="5023262"/>
            <a:ext cx="5189517" cy="7362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E315314-8C5B-4DFC-B319-2E82B47DDA54}"/>
              </a:ext>
            </a:extLst>
          </p:cNvPr>
          <p:cNvSpPr txBox="1"/>
          <p:nvPr/>
        </p:nvSpPr>
        <p:spPr>
          <a:xfrm>
            <a:off x="-42464" y="284195"/>
            <a:ext cx="123177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ndara" panose="020E0502030303020204" pitchFamily="34" charset="0"/>
              </a:rPr>
              <a:t>Some addresses might be outside of City of Boston – won’t show up on our map.</a:t>
            </a:r>
          </a:p>
        </p:txBody>
      </p:sp>
    </p:spTree>
    <p:extLst>
      <p:ext uri="{BB962C8B-B14F-4D97-AF65-F5344CB8AC3E}">
        <p14:creationId xmlns:p14="http://schemas.microsoft.com/office/powerpoint/2010/main" val="4275414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BFBDCB-7FE4-4A8E-A7BC-5BF1907C2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7030A0"/>
                </a:solidFill>
                <a:latin typeface="Candara" panose="020E0502030303020204" pitchFamily="34" charset="0"/>
              </a:rPr>
              <a:t>To fix Boston zip codes: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D40FB2-8E8D-493A-B97D-2D0586013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Create a new column in the Excel file.</a:t>
            </a:r>
          </a:p>
          <a:p>
            <a:pPr marL="0" indent="0">
              <a:buNone/>
            </a:pPr>
            <a:endParaRPr lang="en-US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In the top cell, type </a:t>
            </a:r>
            <a:r>
              <a:rPr lang="en-US" dirty="0">
                <a:latin typeface="Candara" panose="020E0502030303020204" pitchFamily="34" charset="0"/>
              </a:rPr>
              <a:t>=CONCAT(0, </a:t>
            </a:r>
            <a:r>
              <a:rPr lang="en-US" dirty="0">
                <a:solidFill>
                  <a:srgbClr val="7030A0"/>
                </a:solidFill>
                <a:latin typeface="Candara" panose="020E0502030303020204" pitchFamily="34" charset="0"/>
              </a:rPr>
              <a:t>[zip]</a:t>
            </a:r>
            <a:r>
              <a:rPr lang="en-US" dirty="0">
                <a:latin typeface="Candara" panose="020E0502030303020204" pitchFamily="34" charset="0"/>
              </a:rPr>
              <a:t>)</a:t>
            </a:r>
          </a:p>
          <a:p>
            <a:pPr marL="0" indent="0">
              <a:buNone/>
            </a:pPr>
            <a:endParaRPr lang="en-US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Replace </a:t>
            </a:r>
            <a:r>
              <a:rPr lang="en-US" dirty="0">
                <a:solidFill>
                  <a:srgbClr val="7030A0"/>
                </a:solidFill>
                <a:latin typeface="Candara" panose="020E0502030303020204" pitchFamily="34" charset="0"/>
              </a:rPr>
              <a:t>[zip]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with the cell number of the first cell with a zip code in it.</a:t>
            </a:r>
          </a:p>
          <a:p>
            <a:pPr marL="0" indent="0">
              <a:buNone/>
            </a:pPr>
            <a:endParaRPr lang="en-US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Candara" panose="020E0502030303020204" pitchFamily="34" charset="0"/>
              </a:rPr>
              <a:t>See example on next slide &gt;&gt;&gt;</a:t>
            </a:r>
          </a:p>
        </p:txBody>
      </p:sp>
    </p:spTree>
    <p:extLst>
      <p:ext uri="{BB962C8B-B14F-4D97-AF65-F5344CB8AC3E}">
        <p14:creationId xmlns:p14="http://schemas.microsoft.com/office/powerpoint/2010/main" val="3576056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1F62B3A-60A7-4853-AAC2-926114F59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719" y="595177"/>
            <a:ext cx="11376561" cy="566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91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DB91CBE-1A5D-47E0-A9D8-7D55A8218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252" y="0"/>
            <a:ext cx="11302748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096CD59-B879-4DDC-A4B6-C6D3D76A3564}"/>
              </a:ext>
            </a:extLst>
          </p:cNvPr>
          <p:cNvSpPr/>
          <p:nvPr/>
        </p:nvSpPr>
        <p:spPr>
          <a:xfrm>
            <a:off x="1140031" y="3871357"/>
            <a:ext cx="7457704" cy="2838202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Click the bottom-right corner of the new zip code cell you created and drag it down to apply this formula to all cells in this column. Give your new column a title like “NEWZIP”. Right-click the column header and format the cells as ‘Text’ so that 0 doesn’t disappear again!</a:t>
            </a:r>
          </a:p>
        </p:txBody>
      </p:sp>
    </p:spTree>
    <p:extLst>
      <p:ext uri="{BB962C8B-B14F-4D97-AF65-F5344CB8AC3E}">
        <p14:creationId xmlns:p14="http://schemas.microsoft.com/office/powerpoint/2010/main" val="867815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A5BAF26-5DAD-412E-99DD-2742D5CAE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032" y="238943"/>
            <a:ext cx="9547760" cy="638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810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79E8BB-5B6A-4F20-B84E-62C68325C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Candara" panose="020E0502030303020204" pitchFamily="34" charset="0"/>
              </a:rPr>
              <a:t>What about the rest of our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F60592-AB14-4825-A309-941DB5E6D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378" y="1818406"/>
            <a:ext cx="10515600" cy="49267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We fixed the zip code issue, but we still have hundreds of unmappable addresses.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Some are truly unmappable – just “BOSTON, MA.” Others do have a full address, but not a neatly-formatted street address. There are lots of repeat addresses!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Try Googling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112 Southampton St, Roxbury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or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444 Harrison Ave, Boston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What did you find?</a:t>
            </a:r>
          </a:p>
        </p:txBody>
      </p:sp>
    </p:spTree>
    <p:extLst>
      <p:ext uri="{BB962C8B-B14F-4D97-AF65-F5344CB8AC3E}">
        <p14:creationId xmlns:p14="http://schemas.microsoft.com/office/powerpoint/2010/main" val="618578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CB701C-916E-483C-A517-9A73A10CE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7030A0"/>
                </a:solidFill>
                <a:latin typeface="Candara" panose="020E0502030303020204" pitchFamily="34" charset="0"/>
              </a:rPr>
              <a:t>Now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5A275F4-E54D-4702-AEE4-47CA9362F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It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depends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on what we want to do with our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analysis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Do we want to geocode as many SOs as possible, even if they are living in shelters?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Do we only care about residential addresses?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We can’t do anything with the SOs with no address at all.</a:t>
            </a:r>
          </a:p>
        </p:txBody>
      </p:sp>
    </p:spTree>
    <p:extLst>
      <p:ext uri="{BB962C8B-B14F-4D97-AF65-F5344CB8AC3E}">
        <p14:creationId xmlns:p14="http://schemas.microsoft.com/office/powerpoint/2010/main" val="4201730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CB701C-916E-483C-A517-9A73A10CE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7030A0"/>
                </a:solidFill>
                <a:latin typeface="Candara" panose="020E0502030303020204" pitchFamily="34" charset="0"/>
              </a:rPr>
              <a:t>For now…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5A275F4-E54D-4702-AEE4-47CA9362F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Let’s save a copy of our spreadsheet so we don’t overwrite any original data. We can always go back to the original if we mess up our copy. Save as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Boston – RSOs – Clean.csv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In our copied spreadsheet, delete all of the SOs with “Address not mappable.” (Try sorting the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FULLADD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column alphabetically first, to group them all together).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For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FULLADD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addresses that appear to be shelters, put the address details into the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STREET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,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CITY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, and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NEWZIP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columns.</a:t>
            </a:r>
          </a:p>
        </p:txBody>
      </p:sp>
    </p:spTree>
    <p:extLst>
      <p:ext uri="{BB962C8B-B14F-4D97-AF65-F5344CB8AC3E}">
        <p14:creationId xmlns:p14="http://schemas.microsoft.com/office/powerpoint/2010/main" val="1621598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D4D063-F5B4-48FF-95F3-B4C2B26E3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Candara" panose="020E0502030303020204" pitchFamily="34" charset="0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17D9DE-DFB3-42BD-87B3-F8919FF4B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What is geocoding?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Data cleaning before geocoding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Geocoding options: XY Coordinates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Geocoding options: Addresses and address locators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Reviewing and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rematching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addresses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683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5879A5A-4B12-4E05-925B-DD0C267A3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6" y="2190999"/>
            <a:ext cx="12095667" cy="4667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AC915FB-BFF9-4432-AE07-2C1C2A49D63C}"/>
              </a:ext>
            </a:extLst>
          </p:cNvPr>
          <p:cNvSpPr txBox="1"/>
          <p:nvPr/>
        </p:nvSpPr>
        <p:spPr>
          <a:xfrm>
            <a:off x="1926428" y="629391"/>
            <a:ext cx="83391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ndara" panose="020E0502030303020204" pitchFamily="34" charset="0"/>
              </a:rPr>
              <a:t>Are these different addresses in Boston and Roxbury,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Candara" panose="020E0502030303020204" pitchFamily="34" charset="0"/>
              </a:rPr>
              <a:t>or the same place but error in data entry?</a:t>
            </a:r>
          </a:p>
        </p:txBody>
      </p:sp>
    </p:spTree>
    <p:extLst>
      <p:ext uri="{BB962C8B-B14F-4D97-AF65-F5344CB8AC3E}">
        <p14:creationId xmlns:p14="http://schemas.microsoft.com/office/powerpoint/2010/main" val="1679502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1B453E9-C0C9-4250-9CE3-EA7CE8FCC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0125" y="168616"/>
            <a:ext cx="7631875" cy="66893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3FA548F-C225-472A-BCAE-58235244381B}"/>
              </a:ext>
            </a:extLst>
          </p:cNvPr>
          <p:cNvSpPr txBox="1"/>
          <p:nvPr/>
        </p:nvSpPr>
        <p:spPr>
          <a:xfrm>
            <a:off x="688769" y="2644170"/>
            <a:ext cx="35982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ndara" panose="020E0502030303020204" pitchFamily="34" charset="0"/>
              </a:rPr>
              <a:t>Probably the same place. Looks like it is really Boston.</a:t>
            </a:r>
          </a:p>
        </p:txBody>
      </p:sp>
    </p:spTree>
    <p:extLst>
      <p:ext uri="{BB962C8B-B14F-4D97-AF65-F5344CB8AC3E}">
        <p14:creationId xmlns:p14="http://schemas.microsoft.com/office/powerpoint/2010/main" val="12919938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392DF8-473A-46C0-A712-4B2629C14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Candara" panose="020E0502030303020204" pitchFamily="34" charset="0"/>
              </a:rPr>
              <a:t>Cleaning, cleaning, cleaning…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6C5AA0-F6C7-492D-A215-73FF35DB7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You should end up with a “clean” data set that has valid information for most cases.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Some of these addresses may still not map, but we’ve done our best to maximize the usefulness of these data.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What’s next?</a:t>
            </a:r>
          </a:p>
        </p:txBody>
      </p:sp>
    </p:spTree>
    <p:extLst>
      <p:ext uri="{BB962C8B-B14F-4D97-AF65-F5344CB8AC3E}">
        <p14:creationId xmlns:p14="http://schemas.microsoft.com/office/powerpoint/2010/main" val="6165589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9EF5442-B552-47EE-9533-6E14F6CC4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3661"/>
            <a:ext cx="12192000" cy="494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8332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638E62-5D3A-4038-B963-A8A7C4E6B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Candara" panose="020E0502030303020204" pitchFamily="34" charset="0"/>
              </a:rPr>
              <a:t>Getting the data on to your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66057A-6A3B-4F80-A286-65D8C42B0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The easy way: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Your data already have X, Y coordinates and it is just a matter of putting the table of data into ArcGIS and plotting it on the map.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The hard way: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Your data only have street addresses, so we have to tell the program how to find a street address using some layer on our map.</a:t>
            </a:r>
          </a:p>
        </p:txBody>
      </p:sp>
    </p:spTree>
    <p:extLst>
      <p:ext uri="{BB962C8B-B14F-4D97-AF65-F5344CB8AC3E}">
        <p14:creationId xmlns:p14="http://schemas.microsoft.com/office/powerpoint/2010/main" val="40117628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9C9BDF-A2BE-43C1-9DAE-C80FE24AE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Candara" panose="020E0502030303020204" pitchFamily="34" charset="0"/>
              </a:rPr>
              <a:t>The Easy Way: XY Coordinate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F3499B3-CE52-4309-A0BE-35BBDF1C5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2706"/>
            <a:ext cx="12192000" cy="398011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1F6CDD2-4479-4019-B570-D09B334F5426}"/>
              </a:ext>
            </a:extLst>
          </p:cNvPr>
          <p:cNvSpPr/>
          <p:nvPr/>
        </p:nvSpPr>
        <p:spPr>
          <a:xfrm>
            <a:off x="9345881" y="1842706"/>
            <a:ext cx="1235033" cy="39801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41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797103E-6623-4FB0-B6AD-C77F03966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09" y="141891"/>
            <a:ext cx="4149683" cy="65742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186EB50-9266-472B-ABD7-6D9AF894AEE2}"/>
              </a:ext>
            </a:extLst>
          </p:cNvPr>
          <p:cNvSpPr txBox="1"/>
          <p:nvPr/>
        </p:nvSpPr>
        <p:spPr>
          <a:xfrm>
            <a:off x="4554930" y="366623"/>
            <a:ext cx="763707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Drag and drop your CSV file into your 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Table of Contents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.</a:t>
            </a:r>
          </a:p>
          <a:p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Right-click and choose 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Display XY data…</a:t>
            </a:r>
          </a:p>
          <a:p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Make sure the right fields are entered for X (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longitude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) and Y (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latitude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).</a:t>
            </a:r>
          </a:p>
          <a:p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Set the 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Coordinate System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to something that matches the most layers of your map (Click 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Edit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, scroll down to the 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Layers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folder, and choose a layer).</a:t>
            </a:r>
          </a:p>
          <a:p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Click 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OK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and bam! Done.</a:t>
            </a:r>
          </a:p>
        </p:txBody>
      </p:sp>
    </p:spTree>
    <p:extLst>
      <p:ext uri="{BB962C8B-B14F-4D97-AF65-F5344CB8AC3E}">
        <p14:creationId xmlns:p14="http://schemas.microsoft.com/office/powerpoint/2010/main" val="35164103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A46788-2789-4524-8A5F-D4C16105D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  <a:latin typeface="Candara" panose="020E0502030303020204" pitchFamily="34" charset="0"/>
              </a:rPr>
              <a:t>The Hard Way: Building an address locator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AAF07D-34BC-4474-AD7A-4A3E3C25F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659" y="1667593"/>
            <a:ext cx="6650182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An address locator is a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dataset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that tells ArcGIS how to translate nonspatial descriptions of places (like 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street addresses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) into spatial data (like 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XY coordinates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).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TIGER files contain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address ranges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rather than individual addresses. The address range is the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first to last possible address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number along a block face. Addresses may also be on the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left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or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right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side.</a:t>
            </a:r>
          </a:p>
        </p:txBody>
      </p:sp>
      <p:pic>
        <p:nvPicPr>
          <p:cNvPr id="2050" name="Picture 2" descr="Image result for address range geocoding">
            <a:extLst>
              <a:ext uri="{FF2B5EF4-FFF2-40B4-BE49-F238E27FC236}">
                <a16:creationId xmlns:a16="http://schemas.microsoft.com/office/drawing/2014/main" xmlns="" id="{5F4F094F-2CBA-4FB1-9FC5-3F2DAD433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464" y="1411371"/>
            <a:ext cx="5211536" cy="459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3178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A46788-2789-4524-8A5F-D4C16105D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  <a:latin typeface="Candara" panose="020E0502030303020204" pitchFamily="34" charset="0"/>
              </a:rPr>
              <a:t>The Hard Way: Building an address locator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AAF07D-34BC-4474-AD7A-4A3E3C25F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82" y="1656608"/>
            <a:ext cx="6650182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To geocode a dataset of street addresses onto a map, we have to build the dataset that tells ArcGIS where those addresses are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located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Enter: the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address locator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!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One way to build address locators is to use the Address Range-Feature (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ADDRFEAT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) file from the Census/TIGER.</a:t>
            </a:r>
          </a:p>
        </p:txBody>
      </p:sp>
      <p:pic>
        <p:nvPicPr>
          <p:cNvPr id="2050" name="Picture 2" descr="Image result for address range geocoding">
            <a:extLst>
              <a:ext uri="{FF2B5EF4-FFF2-40B4-BE49-F238E27FC236}">
                <a16:creationId xmlns:a16="http://schemas.microsoft.com/office/drawing/2014/main" xmlns="" id="{5F4F094F-2CBA-4FB1-9FC5-3F2DAD433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464" y="1411371"/>
            <a:ext cx="5211536" cy="459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5722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8D8F93A-1B89-461B-9A20-BF8870002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616" y="111922"/>
            <a:ext cx="9832767" cy="663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692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6FAEF2-815C-4110-9228-08BC40756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7030A0"/>
                </a:solidFill>
                <a:latin typeface="Candara" panose="020E0502030303020204" pitchFamily="34" charset="0"/>
              </a:rPr>
              <a:t>What is geocoding?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64B48D-A90A-4BBF-9847-988B0AF73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Geocoding: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providing geographical coordinates corresponding to a location.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	e.g. “Where is 73 Tremont St located on the Earth’s surface?”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Reverse geocoding: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converting geographic coordinates to a description of a location.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pPr marL="914400" indent="-91440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	e.g. “What is the street address for the XY coordinates 42.354831914, -71.056333108?”</a:t>
            </a:r>
          </a:p>
        </p:txBody>
      </p:sp>
    </p:spTree>
    <p:extLst>
      <p:ext uri="{BB962C8B-B14F-4D97-AF65-F5344CB8AC3E}">
        <p14:creationId xmlns:p14="http://schemas.microsoft.com/office/powerpoint/2010/main" val="10616317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A1AA32E-4BC4-45FB-9C36-6CAE6E112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867" y="322442"/>
            <a:ext cx="9690265" cy="653555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3733CA0-F2BD-4D7F-935C-D0E89E3E95B3}"/>
              </a:ext>
            </a:extLst>
          </p:cNvPr>
          <p:cNvSpPr/>
          <p:nvPr/>
        </p:nvSpPr>
        <p:spPr>
          <a:xfrm>
            <a:off x="1250867" y="2434442"/>
            <a:ext cx="4199907" cy="16150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187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B7760E2-B239-4F74-99D3-68CED66F1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77" y="127660"/>
            <a:ext cx="11738096" cy="660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1794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B7760E2-B239-4F74-99D3-68CED66F1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77" y="127660"/>
            <a:ext cx="11738096" cy="660267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B42691F-5C7E-4AC4-9F89-CA2BDDB9955A}"/>
              </a:ext>
            </a:extLst>
          </p:cNvPr>
          <p:cNvSpPr/>
          <p:nvPr/>
        </p:nvSpPr>
        <p:spPr>
          <a:xfrm>
            <a:off x="3669475" y="771896"/>
            <a:ext cx="4417621" cy="32063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287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55417D2-47BC-45BD-AE00-79B1C2B14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444" y="9932"/>
            <a:ext cx="10283112" cy="684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90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87EB44A-B976-4FD1-8403-3B57EE273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30" y="742783"/>
            <a:ext cx="7645388" cy="53724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E202EFC-B239-4D54-91AC-FA7EFB26E603}"/>
              </a:ext>
            </a:extLst>
          </p:cNvPr>
          <p:cNvSpPr txBox="1"/>
          <p:nvPr/>
        </p:nvSpPr>
        <p:spPr>
          <a:xfrm>
            <a:off x="8001647" y="1573548"/>
            <a:ext cx="40953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We are telling the program where to find the information it needs in our ADDRFEAT layer’s attribute table.</a:t>
            </a:r>
          </a:p>
          <a:p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e.g. it needs to know which column has the Street Name, so we tell it to look in the column titled 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FULLNAME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586672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BDC1FCC-9F3C-49A5-A03E-43A431371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56" y="260205"/>
            <a:ext cx="4814021" cy="27086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0DAA0C1-1133-4C05-9A5E-C5211D24F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556" y="3378345"/>
            <a:ext cx="4743450" cy="32194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F1305BB-AAEA-4FB0-8E76-B8B5D5E02A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3195" y="101219"/>
            <a:ext cx="5316249" cy="6655561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xmlns="" id="{68196CD8-FB36-4795-8ACA-E78AF8D5D235}"/>
              </a:ext>
            </a:extLst>
          </p:cNvPr>
          <p:cNvSpPr/>
          <p:nvPr/>
        </p:nvSpPr>
        <p:spPr>
          <a:xfrm>
            <a:off x="5441125" y="1424512"/>
            <a:ext cx="807522" cy="38001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xmlns="" id="{0A89F675-AB82-47B8-A1A6-9D494879B469}"/>
              </a:ext>
            </a:extLst>
          </p:cNvPr>
          <p:cNvSpPr/>
          <p:nvPr/>
        </p:nvSpPr>
        <p:spPr>
          <a:xfrm rot="10800000">
            <a:off x="5405839" y="4798064"/>
            <a:ext cx="807522" cy="38001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425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5BE3124-8EB5-439F-9B27-912527C21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3271" y="1136072"/>
            <a:ext cx="5965458" cy="35428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012D443-AF83-4DC8-ABB0-2D1A86B86451}"/>
              </a:ext>
            </a:extLst>
          </p:cNvPr>
          <p:cNvSpPr txBox="1"/>
          <p:nvPr/>
        </p:nvSpPr>
        <p:spPr>
          <a:xfrm>
            <a:off x="2613692" y="5244874"/>
            <a:ext cx="67746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andara" panose="020E0502030303020204" pitchFamily="34" charset="0"/>
              </a:rPr>
              <a:t>That’s… pretty damn good for a first run! </a:t>
            </a:r>
          </a:p>
          <a:p>
            <a:pPr algn="ctr"/>
            <a:r>
              <a:rPr lang="en-US" sz="2800" dirty="0">
                <a:latin typeface="Candara" panose="020E0502030303020204" pitchFamily="34" charset="0"/>
              </a:rPr>
              <a:t>Imagine if we hadn’t cleaned that data first.</a:t>
            </a:r>
          </a:p>
        </p:txBody>
      </p:sp>
    </p:spTree>
    <p:extLst>
      <p:ext uri="{BB962C8B-B14F-4D97-AF65-F5344CB8AC3E}">
        <p14:creationId xmlns:p14="http://schemas.microsoft.com/office/powerpoint/2010/main" val="23738518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661F514-1EA2-46AC-A618-892B8EF82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265" y="1770784"/>
            <a:ext cx="9385465" cy="46537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DF92691-1EA4-4C0F-B86B-69B99B111609}"/>
              </a:ext>
            </a:extLst>
          </p:cNvPr>
          <p:cNvSpPr txBox="1"/>
          <p:nvPr/>
        </p:nvSpPr>
        <p:spPr>
          <a:xfrm>
            <a:off x="664063" y="760020"/>
            <a:ext cx="10863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ndara" panose="020E0502030303020204" pitchFamily="34" charset="0"/>
              </a:rPr>
              <a:t>Let the detective work begin: resolving unmatched addresses by hand.</a:t>
            </a:r>
          </a:p>
        </p:txBody>
      </p:sp>
    </p:spTree>
    <p:extLst>
      <p:ext uri="{BB962C8B-B14F-4D97-AF65-F5344CB8AC3E}">
        <p14:creationId xmlns:p14="http://schemas.microsoft.com/office/powerpoint/2010/main" val="36858757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google logo">
            <a:extLst>
              <a:ext uri="{FF2B5EF4-FFF2-40B4-BE49-F238E27FC236}">
                <a16:creationId xmlns:a16="http://schemas.microsoft.com/office/drawing/2014/main" xmlns="" id="{56AF321E-CF08-487F-9750-94334E300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2609850"/>
            <a:ext cx="428625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A8B0BC9-5245-44D7-A972-9357DBD4FDB0}"/>
              </a:ext>
            </a:extLst>
          </p:cNvPr>
          <p:cNvSpPr txBox="1"/>
          <p:nvPr/>
        </p:nvSpPr>
        <p:spPr>
          <a:xfrm>
            <a:off x="1863460" y="2609850"/>
            <a:ext cx="164660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Candara" panose="020E0502030303020204" pitchFamily="34" charset="0"/>
              </a:rPr>
              <a:t>Just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B537591-3721-476B-8062-B7D272B7B57E}"/>
              </a:ext>
            </a:extLst>
          </p:cNvPr>
          <p:cNvSpPr txBox="1"/>
          <p:nvPr/>
        </p:nvSpPr>
        <p:spPr>
          <a:xfrm>
            <a:off x="8681077" y="2609850"/>
            <a:ext cx="9348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Candara" panose="020E0502030303020204" pitchFamily="34" charset="0"/>
              </a:rPr>
              <a:t>It.</a:t>
            </a:r>
          </a:p>
        </p:txBody>
      </p:sp>
    </p:spTree>
    <p:extLst>
      <p:ext uri="{BB962C8B-B14F-4D97-AF65-F5344CB8AC3E}">
        <p14:creationId xmlns:p14="http://schemas.microsoft.com/office/powerpoint/2010/main" val="16651449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5C7C41C-A717-4558-85ED-40F9126EF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" y="0"/>
            <a:ext cx="6115050" cy="40100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41FC55A-288B-4E6B-AAFB-A388188C4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0713" y="2278498"/>
            <a:ext cx="9021288" cy="4505281"/>
          </a:xfrm>
          <a:prstGeom prst="rect">
            <a:avLst/>
          </a:prstGeom>
        </p:spPr>
      </p:pic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xmlns="" id="{28CF5F66-1B5B-4670-8247-49F10CE11899}"/>
              </a:ext>
            </a:extLst>
          </p:cNvPr>
          <p:cNvCxnSpPr/>
          <p:nvPr/>
        </p:nvCxnSpPr>
        <p:spPr>
          <a:xfrm>
            <a:off x="1448789" y="3701267"/>
            <a:ext cx="2885704" cy="1143866"/>
          </a:xfrm>
          <a:prstGeom prst="bent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161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DFF3BA-2BBE-4EB6-9C83-013A581ED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7030A0"/>
                </a:solidFill>
                <a:latin typeface="Candara" panose="020E0502030303020204" pitchFamily="34" charset="0"/>
              </a:rPr>
              <a:t>Geocoding process - ideal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492A7A3D-EC23-4C5B-96B7-A5E0AEB91418}"/>
              </a:ext>
            </a:extLst>
          </p:cNvPr>
          <p:cNvSpPr/>
          <p:nvPr/>
        </p:nvSpPr>
        <p:spPr>
          <a:xfrm>
            <a:off x="401932" y="2421061"/>
            <a:ext cx="3021168" cy="287533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Get list of addresses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DD77D359-0D2D-48EF-AE14-B0FEAD5FAEE2}"/>
              </a:ext>
            </a:extLst>
          </p:cNvPr>
          <p:cNvSpPr/>
          <p:nvPr/>
        </p:nvSpPr>
        <p:spPr>
          <a:xfrm>
            <a:off x="4585416" y="2421061"/>
            <a:ext cx="3021168" cy="287533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Build address locator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5845F50D-968A-411D-B87E-78C6B673BDE7}"/>
              </a:ext>
            </a:extLst>
          </p:cNvPr>
          <p:cNvSpPr/>
          <p:nvPr/>
        </p:nvSpPr>
        <p:spPr>
          <a:xfrm>
            <a:off x="8768900" y="2421060"/>
            <a:ext cx="3021168" cy="287533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Use address locator to geocode 100% of addresses to map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xmlns="" id="{C862CFF7-1E5F-4BCC-AB78-C739BE148CDB}"/>
              </a:ext>
            </a:extLst>
          </p:cNvPr>
          <p:cNvSpPr/>
          <p:nvPr/>
        </p:nvSpPr>
        <p:spPr>
          <a:xfrm>
            <a:off x="3574473" y="3668720"/>
            <a:ext cx="807522" cy="38001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xmlns="" id="{7EDBD4E1-7E83-446B-B461-6B13166645A8}"/>
              </a:ext>
            </a:extLst>
          </p:cNvPr>
          <p:cNvSpPr/>
          <p:nvPr/>
        </p:nvSpPr>
        <p:spPr>
          <a:xfrm>
            <a:off x="7810005" y="3691716"/>
            <a:ext cx="807522" cy="38001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320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190437E-D8E2-4F52-94C5-B49CAF135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918" y="1058141"/>
            <a:ext cx="9438703" cy="47417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1061505-0B4A-4EBA-A248-2DEC61642E3D}"/>
              </a:ext>
            </a:extLst>
          </p:cNvPr>
          <p:cNvSpPr txBox="1"/>
          <p:nvPr/>
        </p:nvSpPr>
        <p:spPr>
          <a:xfrm>
            <a:off x="9748" y="3004457"/>
            <a:ext cx="25891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ndara" panose="020E0502030303020204" pitchFamily="34" charset="0"/>
              </a:rPr>
              <a:t>Probably</a:t>
            </a:r>
          </a:p>
          <a:p>
            <a:r>
              <a:rPr lang="en-US" sz="3200" dirty="0">
                <a:latin typeface="Candara" panose="020E0502030303020204" pitchFamily="34" charset="0"/>
              </a:rPr>
              <a:t>“Huntington”</a:t>
            </a:r>
          </a:p>
        </p:txBody>
      </p:sp>
    </p:spTree>
    <p:extLst>
      <p:ext uri="{BB962C8B-B14F-4D97-AF65-F5344CB8AC3E}">
        <p14:creationId xmlns:p14="http://schemas.microsoft.com/office/powerpoint/2010/main" val="1597487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1061505-0B4A-4EBA-A248-2DEC61642E3D}"/>
              </a:ext>
            </a:extLst>
          </p:cNvPr>
          <p:cNvSpPr txBox="1"/>
          <p:nvPr/>
        </p:nvSpPr>
        <p:spPr>
          <a:xfrm>
            <a:off x="532262" y="3136611"/>
            <a:ext cx="940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ndara" panose="020E0502030303020204" pitchFamily="34" charset="0"/>
              </a:rPr>
              <a:t>Yep.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91049B9-47DB-4131-88B4-DB575D68A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641" y="911431"/>
            <a:ext cx="10130359" cy="503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4775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ADBD654-840E-4FF0-A0D0-90848C4CBE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076"/>
          <a:stretch/>
        </p:blipFill>
        <p:spPr>
          <a:xfrm>
            <a:off x="142502" y="100833"/>
            <a:ext cx="3610099" cy="66563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954B025-1E2B-4AF0-B008-79AD8D847A21}"/>
              </a:ext>
            </a:extLst>
          </p:cNvPr>
          <p:cNvSpPr txBox="1"/>
          <p:nvPr/>
        </p:nvSpPr>
        <p:spPr>
          <a:xfrm>
            <a:off x="4158341" y="278963"/>
            <a:ext cx="766750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Eventually…</a:t>
            </a:r>
          </a:p>
          <a:p>
            <a:pPr algn="ctr"/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pPr algn="ctr"/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98% matched.</a:t>
            </a:r>
          </a:p>
          <a:p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Is that enough?</a:t>
            </a:r>
          </a:p>
          <a:p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Turns out there is no hard rule about what percentage of addresses you must correctly match – but of course more is better, and too few is certainly misleading.</a:t>
            </a:r>
          </a:p>
          <a:p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Remember: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this still isn’t 98% of all RSOs. What about the people we left out in the beginning?</a:t>
            </a:r>
          </a:p>
        </p:txBody>
      </p:sp>
    </p:spTree>
    <p:extLst>
      <p:ext uri="{BB962C8B-B14F-4D97-AF65-F5344CB8AC3E}">
        <p14:creationId xmlns:p14="http://schemas.microsoft.com/office/powerpoint/2010/main" val="15628570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153309C-A73A-4651-ADF3-7E27787ADB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47" b="2068"/>
          <a:stretch/>
        </p:blipFill>
        <p:spPr>
          <a:xfrm>
            <a:off x="473033" y="0"/>
            <a:ext cx="1124593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9360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351CD9-BFBF-42CF-94EE-116EB2019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Candara" panose="020E0502030303020204" pitchFamily="34" charset="0"/>
              </a:rPr>
              <a:t>Next class…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1B1A4B-CA49-4B03-BE64-E583E8AA7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Adding the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ADDRFEAT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layer to your map of Boston (should be there from ArcGIS #1, but just in case…)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Building your own Boston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address locator.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Adding RSOs to your Boston map by geocoding addresses and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rematching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(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ArcGIS #2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; necessary step before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ArcGIS #3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).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Adding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crime data to your map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with X,Y coordinates.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611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DFF3BA-2BBE-4EB6-9C83-013A581ED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7030A0"/>
                </a:solidFill>
                <a:latin typeface="Candara" panose="020E0502030303020204" pitchFamily="34" charset="0"/>
              </a:rPr>
              <a:t>Geocoding process - real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492A7A3D-EC23-4C5B-96B7-A5E0AEB91418}"/>
              </a:ext>
            </a:extLst>
          </p:cNvPr>
          <p:cNvSpPr/>
          <p:nvPr/>
        </p:nvSpPr>
        <p:spPr>
          <a:xfrm>
            <a:off x="260231" y="1411658"/>
            <a:ext cx="2266272" cy="2180628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ndara" panose="020E0502030303020204" pitchFamily="34" charset="0"/>
              </a:rPr>
              <a:t>Get list of addresses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DD77D359-0D2D-48EF-AE14-B0FEAD5FAEE2}"/>
              </a:ext>
            </a:extLst>
          </p:cNvPr>
          <p:cNvSpPr/>
          <p:nvPr/>
        </p:nvSpPr>
        <p:spPr>
          <a:xfrm>
            <a:off x="3555670" y="1292903"/>
            <a:ext cx="2266272" cy="2180628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ndara" panose="020E0502030303020204" pitchFamily="34" charset="0"/>
              </a:rPr>
              <a:t>Build address locator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5845F50D-968A-411D-B87E-78C6B673BDE7}"/>
              </a:ext>
            </a:extLst>
          </p:cNvPr>
          <p:cNvSpPr/>
          <p:nvPr/>
        </p:nvSpPr>
        <p:spPr>
          <a:xfrm>
            <a:off x="6851109" y="1339609"/>
            <a:ext cx="2266272" cy="2180628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ndara" panose="020E0502030303020204" pitchFamily="34" charset="0"/>
              </a:rPr>
              <a:t>Try to geocode addresses. Address locator doesn’t work.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xmlns="" id="{C862CFF7-1E5F-4BCC-AB78-C739BE148CDB}"/>
              </a:ext>
            </a:extLst>
          </p:cNvPr>
          <p:cNvSpPr/>
          <p:nvPr/>
        </p:nvSpPr>
        <p:spPr>
          <a:xfrm>
            <a:off x="2637325" y="2314178"/>
            <a:ext cx="807522" cy="38001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xmlns="" id="{7EDBD4E1-7E83-446B-B461-6B13166645A8}"/>
              </a:ext>
            </a:extLst>
          </p:cNvPr>
          <p:cNvSpPr/>
          <p:nvPr/>
        </p:nvSpPr>
        <p:spPr>
          <a:xfrm>
            <a:off x="5932765" y="2239918"/>
            <a:ext cx="807522" cy="38001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D5035B74-6E56-471D-AE4F-5E4B79584C81}"/>
              </a:ext>
            </a:extLst>
          </p:cNvPr>
          <p:cNvSpPr/>
          <p:nvPr/>
        </p:nvSpPr>
        <p:spPr>
          <a:xfrm>
            <a:off x="9764475" y="2501972"/>
            <a:ext cx="2266272" cy="2180628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ndara" panose="020E0502030303020204" pitchFamily="34" charset="0"/>
              </a:rPr>
              <a:t>Rebuild address locator one million times.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xmlns="" id="{04114C9C-697E-4D5E-9A51-795FB3BCAF63}"/>
              </a:ext>
            </a:extLst>
          </p:cNvPr>
          <p:cNvSpPr/>
          <p:nvPr/>
        </p:nvSpPr>
        <p:spPr>
          <a:xfrm rot="917696">
            <a:off x="9228203" y="2314178"/>
            <a:ext cx="807522" cy="38001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618DC9CF-11BF-41B6-9AD1-144727E4C567}"/>
              </a:ext>
            </a:extLst>
          </p:cNvPr>
          <p:cNvSpPr/>
          <p:nvPr/>
        </p:nvSpPr>
        <p:spPr>
          <a:xfrm>
            <a:off x="7487838" y="4585961"/>
            <a:ext cx="2266272" cy="2180628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ndara" panose="020E0502030303020204" pitchFamily="34" charset="0"/>
              </a:rPr>
              <a:t>Address locator working. Geocode address. Only 60% match.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F37D6DE2-7CBB-4D43-B0E0-27DB86451818}"/>
              </a:ext>
            </a:extLst>
          </p:cNvPr>
          <p:cNvSpPr/>
          <p:nvPr/>
        </p:nvSpPr>
        <p:spPr>
          <a:xfrm>
            <a:off x="4118759" y="4565172"/>
            <a:ext cx="2266272" cy="2180628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ndara" panose="020E0502030303020204" pitchFamily="34" charset="0"/>
              </a:rPr>
              <a:t>Rematch addresses ad nauseum.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xmlns="" id="{22C43A52-034F-4F66-9F8A-2D5EE52F2ACF}"/>
              </a:ext>
            </a:extLst>
          </p:cNvPr>
          <p:cNvSpPr/>
          <p:nvPr/>
        </p:nvSpPr>
        <p:spPr>
          <a:xfrm rot="8013323">
            <a:off x="9797357" y="4887697"/>
            <a:ext cx="807522" cy="38001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xmlns="" id="{E0AE593B-C41D-420E-96EA-DED83D40322C}"/>
              </a:ext>
            </a:extLst>
          </p:cNvPr>
          <p:cNvSpPr/>
          <p:nvPr/>
        </p:nvSpPr>
        <p:spPr>
          <a:xfrm rot="10800000">
            <a:off x="6545463" y="5465480"/>
            <a:ext cx="807522" cy="38001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xmlns="" id="{672EC080-C341-4C58-8E10-30FD28D9990D}"/>
              </a:ext>
            </a:extLst>
          </p:cNvPr>
          <p:cNvSpPr/>
          <p:nvPr/>
        </p:nvSpPr>
        <p:spPr>
          <a:xfrm rot="10800000">
            <a:off x="3176384" y="5480318"/>
            <a:ext cx="807522" cy="38001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8087DE67-CEB3-49E7-805A-D5BB820F60B1}"/>
              </a:ext>
            </a:extLst>
          </p:cNvPr>
          <p:cNvSpPr/>
          <p:nvPr/>
        </p:nvSpPr>
        <p:spPr>
          <a:xfrm>
            <a:off x="765744" y="4565172"/>
            <a:ext cx="2266272" cy="2180628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ndara" panose="020E0502030303020204" pitchFamily="34" charset="0"/>
              </a:rPr>
              <a:t>Settle for some less-than-100% matched addresses.</a:t>
            </a:r>
          </a:p>
        </p:txBody>
      </p:sp>
    </p:spTree>
    <p:extLst>
      <p:ext uri="{BB962C8B-B14F-4D97-AF65-F5344CB8AC3E}">
        <p14:creationId xmlns:p14="http://schemas.microsoft.com/office/powerpoint/2010/main" val="2085500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DFF3BA-2BBE-4EB6-9C83-013A581ED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7030A0"/>
                </a:solidFill>
                <a:latin typeface="Candara" panose="020E0502030303020204" pitchFamily="34" charset="0"/>
              </a:rPr>
              <a:t>Geocoding process - real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492A7A3D-EC23-4C5B-96B7-A5E0AEB91418}"/>
              </a:ext>
            </a:extLst>
          </p:cNvPr>
          <p:cNvSpPr/>
          <p:nvPr/>
        </p:nvSpPr>
        <p:spPr>
          <a:xfrm>
            <a:off x="260231" y="1411658"/>
            <a:ext cx="2266272" cy="2180628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ndara" panose="020E0502030303020204" pitchFamily="34" charset="0"/>
              </a:rPr>
              <a:t>Get list of addresses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DD77D359-0D2D-48EF-AE14-B0FEAD5FAEE2}"/>
              </a:ext>
            </a:extLst>
          </p:cNvPr>
          <p:cNvSpPr/>
          <p:nvPr/>
        </p:nvSpPr>
        <p:spPr>
          <a:xfrm>
            <a:off x="3555670" y="1292903"/>
            <a:ext cx="2266272" cy="2180628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ndara" panose="020E0502030303020204" pitchFamily="34" charset="0"/>
              </a:rPr>
              <a:t>Build address locator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5845F50D-968A-411D-B87E-78C6B673BDE7}"/>
              </a:ext>
            </a:extLst>
          </p:cNvPr>
          <p:cNvSpPr/>
          <p:nvPr/>
        </p:nvSpPr>
        <p:spPr>
          <a:xfrm>
            <a:off x="6851109" y="1339609"/>
            <a:ext cx="2266272" cy="2180628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ndara" panose="020E0502030303020204" pitchFamily="34" charset="0"/>
              </a:rPr>
              <a:t>Try to geocode addresses. Address locator doesn’t work.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xmlns="" id="{C862CFF7-1E5F-4BCC-AB78-C739BE148CDB}"/>
              </a:ext>
            </a:extLst>
          </p:cNvPr>
          <p:cNvSpPr/>
          <p:nvPr/>
        </p:nvSpPr>
        <p:spPr>
          <a:xfrm>
            <a:off x="2637325" y="2314178"/>
            <a:ext cx="807522" cy="38001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xmlns="" id="{7EDBD4E1-7E83-446B-B461-6B13166645A8}"/>
              </a:ext>
            </a:extLst>
          </p:cNvPr>
          <p:cNvSpPr/>
          <p:nvPr/>
        </p:nvSpPr>
        <p:spPr>
          <a:xfrm>
            <a:off x="5932765" y="2239918"/>
            <a:ext cx="807522" cy="38001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D5035B74-6E56-471D-AE4F-5E4B79584C81}"/>
              </a:ext>
            </a:extLst>
          </p:cNvPr>
          <p:cNvSpPr/>
          <p:nvPr/>
        </p:nvSpPr>
        <p:spPr>
          <a:xfrm>
            <a:off x="9764475" y="2501972"/>
            <a:ext cx="2266272" cy="2180628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ndara" panose="020E0502030303020204" pitchFamily="34" charset="0"/>
              </a:rPr>
              <a:t>Rebuild address locator one million times.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xmlns="" id="{04114C9C-697E-4D5E-9A51-795FB3BCAF63}"/>
              </a:ext>
            </a:extLst>
          </p:cNvPr>
          <p:cNvSpPr/>
          <p:nvPr/>
        </p:nvSpPr>
        <p:spPr>
          <a:xfrm rot="917696">
            <a:off x="9228203" y="2314178"/>
            <a:ext cx="807522" cy="38001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618DC9CF-11BF-41B6-9AD1-144727E4C567}"/>
              </a:ext>
            </a:extLst>
          </p:cNvPr>
          <p:cNvSpPr/>
          <p:nvPr/>
        </p:nvSpPr>
        <p:spPr>
          <a:xfrm>
            <a:off x="7487838" y="4585961"/>
            <a:ext cx="2266272" cy="2180628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ndara" panose="020E0502030303020204" pitchFamily="34" charset="0"/>
              </a:rPr>
              <a:t>Address locator working. Geocode address. Only 60% match.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F37D6DE2-7CBB-4D43-B0E0-27DB86451818}"/>
              </a:ext>
            </a:extLst>
          </p:cNvPr>
          <p:cNvSpPr/>
          <p:nvPr/>
        </p:nvSpPr>
        <p:spPr>
          <a:xfrm>
            <a:off x="4118759" y="4565172"/>
            <a:ext cx="2266272" cy="2180628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ndara" panose="020E0502030303020204" pitchFamily="34" charset="0"/>
              </a:rPr>
              <a:t>Rematch addresses ad nauseum.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xmlns="" id="{22C43A52-034F-4F66-9F8A-2D5EE52F2ACF}"/>
              </a:ext>
            </a:extLst>
          </p:cNvPr>
          <p:cNvSpPr/>
          <p:nvPr/>
        </p:nvSpPr>
        <p:spPr>
          <a:xfrm rot="8013323">
            <a:off x="9797357" y="4887697"/>
            <a:ext cx="807522" cy="38001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xmlns="" id="{E0AE593B-C41D-420E-96EA-DED83D40322C}"/>
              </a:ext>
            </a:extLst>
          </p:cNvPr>
          <p:cNvSpPr/>
          <p:nvPr/>
        </p:nvSpPr>
        <p:spPr>
          <a:xfrm rot="10800000">
            <a:off x="6545463" y="5465480"/>
            <a:ext cx="807522" cy="38001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xmlns="" id="{672EC080-C341-4C58-8E10-30FD28D9990D}"/>
              </a:ext>
            </a:extLst>
          </p:cNvPr>
          <p:cNvSpPr/>
          <p:nvPr/>
        </p:nvSpPr>
        <p:spPr>
          <a:xfrm rot="10800000">
            <a:off x="3176384" y="5480318"/>
            <a:ext cx="807522" cy="38001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8087DE67-CEB3-49E7-805A-D5BB820F60B1}"/>
              </a:ext>
            </a:extLst>
          </p:cNvPr>
          <p:cNvSpPr/>
          <p:nvPr/>
        </p:nvSpPr>
        <p:spPr>
          <a:xfrm>
            <a:off x="765744" y="4565172"/>
            <a:ext cx="2266272" cy="2180628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ndara" panose="020E0502030303020204" pitchFamily="34" charset="0"/>
              </a:rPr>
              <a:t>Settle for some less-than-100% matched addresses.</a:t>
            </a:r>
          </a:p>
        </p:txBody>
      </p:sp>
      <p:pic>
        <p:nvPicPr>
          <p:cNvPr id="1026" name="Picture 2" descr="Image result for rage comics">
            <a:extLst>
              <a:ext uri="{FF2B5EF4-FFF2-40B4-BE49-F238E27FC236}">
                <a16:creationId xmlns:a16="http://schemas.microsoft.com/office/drawing/2014/main" xmlns="" id="{285CBBE8-D48D-4149-A71B-6243CF5CF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948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98A019-D9C2-44D1-A8CC-3FFBFD1FA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7030A0"/>
                </a:solidFill>
                <a:latin typeface="Candara" panose="020E0502030303020204" pitchFamily="34" charset="0"/>
              </a:rPr>
              <a:t>Remember:</a:t>
            </a:r>
          </a:p>
        </p:txBody>
      </p:sp>
      <p:pic>
        <p:nvPicPr>
          <p:cNvPr id="4" name="Picture 2" descr="Image result for poop emoji">
            <a:extLst>
              <a:ext uri="{FF2B5EF4-FFF2-40B4-BE49-F238E27FC236}">
                <a16:creationId xmlns:a16="http://schemas.microsoft.com/office/drawing/2014/main" xmlns="" id="{5CCF6B53-8B0C-4D77-8130-3C03584C2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299" y="1639908"/>
            <a:ext cx="2562225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poop emoji">
            <a:extLst>
              <a:ext uri="{FF2B5EF4-FFF2-40B4-BE49-F238E27FC236}">
                <a16:creationId xmlns:a16="http://schemas.microsoft.com/office/drawing/2014/main" xmlns="" id="{BED0B26B-0FD2-4AD0-AF48-F412E6CF0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39908"/>
            <a:ext cx="2562225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3054D28-5CEF-4A64-9857-D225E44FD96F}"/>
              </a:ext>
            </a:extLst>
          </p:cNvPr>
          <p:cNvSpPr txBox="1"/>
          <p:nvPr/>
        </p:nvSpPr>
        <p:spPr>
          <a:xfrm>
            <a:off x="4874399" y="3278803"/>
            <a:ext cx="8851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7030A0"/>
                </a:solidFill>
                <a:latin typeface="Candara" panose="020E0502030303020204" pitchFamily="34" charset="0"/>
              </a:rPr>
              <a:t>in,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67641F-298A-479E-8446-CD5C6F5C5F21}"/>
              </a:ext>
            </a:extLst>
          </p:cNvPr>
          <p:cNvSpPr txBox="1"/>
          <p:nvPr/>
        </p:nvSpPr>
        <p:spPr>
          <a:xfrm>
            <a:off x="8658225" y="3345478"/>
            <a:ext cx="13644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7030A0"/>
                </a:solidFill>
                <a:latin typeface="Candara" panose="020E0502030303020204" pitchFamily="34" charset="0"/>
              </a:rPr>
              <a:t>out.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7AAAAFD-6E69-461B-84FE-127EB4D88FF4}"/>
              </a:ext>
            </a:extLst>
          </p:cNvPr>
          <p:cNvSpPr txBox="1"/>
          <p:nvPr/>
        </p:nvSpPr>
        <p:spPr>
          <a:xfrm>
            <a:off x="507771" y="4633317"/>
            <a:ext cx="111764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Candara" panose="020E0502030303020204" pitchFamily="34" charset="0"/>
              </a:rPr>
              <a:t>This is never more true than when trying to geocode addresses!</a:t>
            </a:r>
          </a:p>
        </p:txBody>
      </p:sp>
    </p:spTree>
    <p:extLst>
      <p:ext uri="{BB962C8B-B14F-4D97-AF65-F5344CB8AC3E}">
        <p14:creationId xmlns:p14="http://schemas.microsoft.com/office/powerpoint/2010/main" val="3900380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0F26F4-09AA-44A3-BDBA-519F54DB2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7030A0"/>
                </a:solidFill>
                <a:latin typeface="Candara" panose="020E0502030303020204" pitchFamily="34" charset="0"/>
              </a:rPr>
              <a:t>Example: Sex Offender Registry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FE431E3-171C-4E49-98B5-433092A0B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855" y="1543050"/>
            <a:ext cx="9324975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683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B0283DB-A2CA-4A14-B3B3-606689175F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08" r="13799"/>
          <a:stretch/>
        </p:blipFill>
        <p:spPr>
          <a:xfrm>
            <a:off x="40869" y="952941"/>
            <a:ext cx="12151131" cy="495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379598"/>
      </p:ext>
    </p:extLst>
  </p:cSld>
  <p:clrMapOvr>
    <a:masterClrMapping/>
  </p:clrMapOvr>
</p:sld>
</file>

<file path=ppt/theme/theme1.xml><?xml version="1.0" encoding="utf-8"?>
<a:theme xmlns:a="http://schemas.openxmlformats.org/drawingml/2006/main" name="BOSS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SS Layout" id="{1FD179CD-5361-4C28-A5C9-7A7EC86C02FF}" vid="{1C835E91-0475-491A-B85D-35E2B73995F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BOSS Layout</Template>
  <TotalTime>151</TotalTime>
  <Words>1152</Words>
  <Application>Microsoft Office PowerPoint</Application>
  <PresentationFormat>Widescreen</PresentationFormat>
  <Paragraphs>137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Calibri Light</vt:lpstr>
      <vt:lpstr>Candara</vt:lpstr>
      <vt:lpstr>BOSS Layout</vt:lpstr>
      <vt:lpstr>Geocoding</vt:lpstr>
      <vt:lpstr>AGENDA</vt:lpstr>
      <vt:lpstr>What is geocoding?</vt:lpstr>
      <vt:lpstr>Geocoding process - ideal</vt:lpstr>
      <vt:lpstr>Geocoding process - real</vt:lpstr>
      <vt:lpstr>Geocoding process - real</vt:lpstr>
      <vt:lpstr>Remember:</vt:lpstr>
      <vt:lpstr>Example: Sex Offender Registry Data</vt:lpstr>
      <vt:lpstr>PowerPoint Presentation</vt:lpstr>
      <vt:lpstr>PowerPoint Presentation</vt:lpstr>
      <vt:lpstr>PowerPoint Presentation</vt:lpstr>
      <vt:lpstr>PowerPoint Presentation</vt:lpstr>
      <vt:lpstr>To fix Boston zip codes:</vt:lpstr>
      <vt:lpstr>PowerPoint Presentation</vt:lpstr>
      <vt:lpstr>PowerPoint Presentation</vt:lpstr>
      <vt:lpstr>PowerPoint Presentation</vt:lpstr>
      <vt:lpstr>What about the rest of our data?</vt:lpstr>
      <vt:lpstr>Now what?</vt:lpstr>
      <vt:lpstr>For now…</vt:lpstr>
      <vt:lpstr>PowerPoint Presentation</vt:lpstr>
      <vt:lpstr>PowerPoint Presentation</vt:lpstr>
      <vt:lpstr>Cleaning, cleaning, cleaning…</vt:lpstr>
      <vt:lpstr>PowerPoint Presentation</vt:lpstr>
      <vt:lpstr>Getting the data on to your map</vt:lpstr>
      <vt:lpstr>The Easy Way: XY Coordinate Data</vt:lpstr>
      <vt:lpstr>PowerPoint Presentation</vt:lpstr>
      <vt:lpstr>The Hard Way: Building an address locator</vt:lpstr>
      <vt:lpstr>The Hard Way: Building an address locator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class…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Geocoding</dc:title>
  <dc:creator>Stone, Rebecca</dc:creator>
  <cp:lastModifiedBy>Rebecca Stone</cp:lastModifiedBy>
  <cp:revision>34</cp:revision>
  <dcterms:created xsi:type="dcterms:W3CDTF">2019-02-10T19:01:02Z</dcterms:created>
  <dcterms:modified xsi:type="dcterms:W3CDTF">2019-02-19T15:17:27Z</dcterms:modified>
</cp:coreProperties>
</file>