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6" r:id="rId3"/>
    <p:sldId id="267" r:id="rId4"/>
    <p:sldId id="268" r:id="rId5"/>
    <p:sldId id="269" r:id="rId6"/>
    <p:sldId id="270" r:id="rId7"/>
    <p:sldId id="276" r:id="rId8"/>
    <p:sldId id="277" r:id="rId9"/>
    <p:sldId id="278" r:id="rId10"/>
    <p:sldId id="279" r:id="rId11"/>
    <p:sldId id="280" r:id="rId12"/>
    <p:sldId id="281" r:id="rId13"/>
    <p:sldId id="257" r:id="rId14"/>
    <p:sldId id="258" r:id="rId15"/>
    <p:sldId id="259" r:id="rId16"/>
    <p:sldId id="260" r:id="rId17"/>
    <p:sldId id="263" r:id="rId18"/>
    <p:sldId id="261" r:id="rId19"/>
    <p:sldId id="262" r:id="rId20"/>
    <p:sldId id="264" r:id="rId21"/>
    <p:sldId id="265" r:id="rId22"/>
    <p:sldId id="282" r:id="rId23"/>
    <p:sldId id="283" r:id="rId24"/>
    <p:sldId id="286" r:id="rId25"/>
    <p:sldId id="284" r:id="rId26"/>
    <p:sldId id="285" r:id="rId27"/>
    <p:sldId id="271" r:id="rId28"/>
    <p:sldId id="272" r:id="rId29"/>
    <p:sldId id="273" r:id="rId30"/>
    <p:sldId id="274" r:id="rId31"/>
    <p:sldId id="27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476"/>
    <a:srgbClr val="CC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343C0-2142-4442-B503-69AC21DE5346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03156-F4AB-4A9B-8CB1-C6160E24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D501A-8165-4AC8-8FF4-020908A1D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B9A6EA-8659-4838-B63C-E6508F4AB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DF98C3-C522-44F0-90C3-2705E291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013-706E-47D3-978F-50B8ABF7E57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CE281F-AB79-4C7F-8DED-5E5A25E2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7E23F9-9399-43C0-A0F3-179AB937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EA88-2668-4943-84F1-111E9617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8600F5-6742-4688-871A-0AB85713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A5AE96-2945-427E-8FA2-8516CDD4F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1F9557-7710-4DA5-852D-F311CFE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013-706E-47D3-978F-50B8ABF7E57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2F2A53-0DE3-4CDA-A0C8-2CC33A43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3DF0D9-9F48-4B80-A747-84F3DDE3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EA88-2668-4943-84F1-111E9617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9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281E1EA-BCC1-4876-A63A-2DE12C657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B06584-7EAC-4FFC-82A6-4D78A15DE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0A5FD5-5F70-4A04-A447-409D8A6F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013-706E-47D3-978F-50B8ABF7E57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8C4B14-0C51-4E1B-88D9-A595E2AF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3337A0-85A4-485F-B9F1-BA4DAFD7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EA88-2668-4943-84F1-111E9617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2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4CA878-BBAE-4670-BA16-11D1260F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0" y="2286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8BCBA-B793-47AB-8870-7A6A82EC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6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569669-5A43-4DA5-9C25-A4121202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013-706E-47D3-978F-50B8ABF7E57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006343-E7EE-405F-88E6-1816A540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930096-B2B1-4048-BC5B-D5D5D6B4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EA88-2668-4943-84F1-111E9617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4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E04D50-4AAC-4946-90EF-8BF335F3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79E2BA-926F-4814-8C73-C9FD82A6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A453CA-944A-4458-8D22-0ADD32E9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013-706E-47D3-978F-50B8ABF7E57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1F7B4D-A2AE-4738-A629-D6B68ED8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B8BA4A-12B8-4E70-8A7B-BD8A2DBE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EA88-2668-4943-84F1-111E9617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7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EA0208-15C3-443D-9B67-2F5B917E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3" y="22578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71A57A-93F3-4434-B040-94A5ACC1C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BFB5E2-0FD5-4415-A69B-34B02DB45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A61A37-7F66-4E16-88C9-69B9A915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013-706E-47D3-978F-50B8ABF7E57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DCCAD4-ECB2-4286-896B-52CA65E4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89C284-65BE-4DE7-BF34-DDF71EAD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EA88-2668-4943-84F1-111E9617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9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81245-4686-4BB4-A31F-2D487298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71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C8B747-56A1-4BAD-A22E-C10A23B1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11FC9E-C3E1-4F4D-BA98-036614864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BCF4BA-BA04-4879-8E29-E423C9D37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6052E21-84D6-453C-BBB4-7BBC0BF7A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41693B7-0EDD-4407-94CB-CF27C3EB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013-706E-47D3-978F-50B8ABF7E57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CAD9EC9-1C72-4331-9C4D-4018A2A4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A26B25A-0920-48FC-8482-B4A38EAE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EA88-2668-4943-84F1-111E9617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D44FA-1054-4B2F-80C4-AF0439D1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77" y="2443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DA31E5E-EB04-474A-977B-CB5C2E38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013-706E-47D3-978F-50B8ABF7E57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4D406B-DF22-4BAA-B453-72FAA376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E0A7FF-4610-46B0-96F3-724E5D4C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EA88-2668-4943-84F1-111E9617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3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DFBA8B-298C-441F-80D0-42F43BDE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013-706E-47D3-978F-50B8ABF7E57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039C61A-EDAD-45D4-A2A7-79714F44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C8B9E1-34BE-41F5-9510-A2CDF99A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EA88-2668-4943-84F1-111E9617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5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C0E21A-6F6B-4CEF-9CE9-30DCE5443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02CAE1-35BA-42B8-9549-49FFF16F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C663CD-B8DA-42E7-854C-E5B3FAE8C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534F63-C4E1-4C2E-A297-9BB2EF10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013-706E-47D3-978F-50B8ABF7E57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BA3911-53B0-4989-B7D1-4F796E9F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F19035-0EB8-43D0-8922-68373767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EA88-2668-4943-84F1-111E9617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1881C1-6B75-4A39-9772-F5A3D77F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CB3A67-29EE-4662-BB11-318274EBC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2AD303-3DB5-467A-BC57-CCED9DDF5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5E8689-BF22-4301-8534-D16C2483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013-706E-47D3-978F-50B8ABF7E57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EF527C-B23A-4312-9710-DA3DFEF5F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19234E-C97F-4285-98B2-03711398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EA88-2668-4943-84F1-111E9617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1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3D98291-300D-4A82-9E50-10F4A619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8" y="2357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E5C475-7B35-4D2B-8E85-548940D11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8970" y="17831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16F963-9E15-4B1B-BC09-C89CF26E6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CF013-706E-47D3-978F-50B8ABF7E57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7BC824-4199-4999-93A4-39017A240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BF689C-9246-4A60-A022-131BE0AFC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DEA88-2668-4943-84F1-111E9617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8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lorbrewer2.org/#type=sequential&amp;scheme=BuGn&amp;n=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49687B-1BD2-48BF-B7AD-4ED6B6366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532476"/>
                </a:solidFill>
                <a:latin typeface="Candara" panose="020E0502030303020204" pitchFamily="34" charset="0"/>
              </a:rPr>
              <a:t>Points, Lines, and Polygons: Cartography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D9B390-975D-4120-825F-480628F30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5, Day 2</a:t>
            </a:r>
          </a:p>
        </p:txBody>
      </p:sp>
    </p:spTree>
    <p:extLst>
      <p:ext uri="{BB962C8B-B14F-4D97-AF65-F5344CB8AC3E}">
        <p14:creationId xmlns:p14="http://schemas.microsoft.com/office/powerpoint/2010/main" val="882965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ocs.qgis.org/2.8/en/_images/point_feature.png">
            <a:extLst>
              <a:ext uri="{FF2B5EF4-FFF2-40B4-BE49-F238E27FC236}">
                <a16:creationId xmlns:a16="http://schemas.microsoft.com/office/drawing/2014/main" xmlns="" id="{742889A0-FC70-42E2-A586-332303904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6" y="1235034"/>
            <a:ext cx="3739605" cy="39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docs.qgis.org/2.8/en/_images/polyline_feature.png">
            <a:extLst>
              <a:ext uri="{FF2B5EF4-FFF2-40B4-BE49-F238E27FC236}">
                <a16:creationId xmlns:a16="http://schemas.microsoft.com/office/drawing/2014/main" xmlns="" id="{EFAD299A-BF76-405F-B627-68CAB25D0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197" y="1235035"/>
            <a:ext cx="3739605" cy="39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docs.qgis.org/2.8/en/_images/polygon_feature.png">
            <a:extLst>
              <a:ext uri="{FF2B5EF4-FFF2-40B4-BE49-F238E27FC236}">
                <a16:creationId xmlns:a16="http://schemas.microsoft.com/office/drawing/2014/main" xmlns="" id="{082B744F-394A-4453-9BFD-53B623374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578" y="1235035"/>
            <a:ext cx="3739605" cy="39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535562-A616-42A3-A87D-E029C7E99161}"/>
              </a:ext>
            </a:extLst>
          </p:cNvPr>
          <p:cNvSpPr txBox="1"/>
          <p:nvPr/>
        </p:nvSpPr>
        <p:spPr>
          <a:xfrm>
            <a:off x="4044833" y="6488668"/>
            <a:ext cx="814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Source: https://docs.qgis.org/2.8/en/docs/gentle_gis_introduction/vector_data.html</a:t>
            </a:r>
          </a:p>
        </p:txBody>
      </p:sp>
    </p:spTree>
    <p:extLst>
      <p:ext uri="{BB962C8B-B14F-4D97-AF65-F5344CB8AC3E}">
        <p14:creationId xmlns:p14="http://schemas.microsoft.com/office/powerpoint/2010/main" val="156136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DBF1FB-ACCD-47DE-8423-E629972A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532476"/>
                </a:solidFill>
                <a:latin typeface="Candara" panose="020E0502030303020204" pitchFamily="34" charset="0"/>
              </a:rPr>
              <a:t>Choosing 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208506-A525-462D-A130-E90466AD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7" y="1818406"/>
            <a:ext cx="976792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When you add layers to your map, they will usually be drawn with random colors and symbols.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This is usually REALLY ugly.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You should change the colors and symbols so that your map is easy for people to interpret (and is also visually pleasing!).</a:t>
            </a:r>
          </a:p>
        </p:txBody>
      </p:sp>
    </p:spTree>
    <p:extLst>
      <p:ext uri="{BB962C8B-B14F-4D97-AF65-F5344CB8AC3E}">
        <p14:creationId xmlns:p14="http://schemas.microsoft.com/office/powerpoint/2010/main" val="225722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E0492B-F224-44DE-82EF-3F2796014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901" y="0"/>
            <a:ext cx="600309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1ACB78-D94B-41E4-B372-D6635DD8D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4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52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150CE7-3ED7-49D9-B56E-C50F5B7A7A6F}"/>
              </a:ext>
            </a:extLst>
          </p:cNvPr>
          <p:cNvSpPr/>
          <p:nvPr/>
        </p:nvSpPr>
        <p:spPr>
          <a:xfrm>
            <a:off x="2442359" y="2985724"/>
            <a:ext cx="1484415" cy="14844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844617-7A9A-41C5-8095-E36A76B19568}"/>
              </a:ext>
            </a:extLst>
          </p:cNvPr>
          <p:cNvSpPr/>
          <p:nvPr/>
        </p:nvSpPr>
        <p:spPr>
          <a:xfrm>
            <a:off x="4387933" y="2985724"/>
            <a:ext cx="1484415" cy="14844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82094BA-EFAB-416D-A230-9025154F5125}"/>
              </a:ext>
            </a:extLst>
          </p:cNvPr>
          <p:cNvSpPr/>
          <p:nvPr/>
        </p:nvSpPr>
        <p:spPr>
          <a:xfrm>
            <a:off x="6333507" y="2985724"/>
            <a:ext cx="1484415" cy="14844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2A68E7-F045-4DC7-9B9D-8A032ADF43FD}"/>
              </a:ext>
            </a:extLst>
          </p:cNvPr>
          <p:cNvSpPr/>
          <p:nvPr/>
        </p:nvSpPr>
        <p:spPr>
          <a:xfrm>
            <a:off x="8279081" y="2985723"/>
            <a:ext cx="1484415" cy="14844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5A8FB8-FE41-4B4B-86E9-4B553CF1AFCA}"/>
              </a:ext>
            </a:extLst>
          </p:cNvPr>
          <p:cNvSpPr txBox="1"/>
          <p:nvPr/>
        </p:nvSpPr>
        <p:spPr>
          <a:xfrm>
            <a:off x="272197" y="1187533"/>
            <a:ext cx="11647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andara" panose="020E0502030303020204" pitchFamily="34" charset="0"/>
              </a:rPr>
              <a:t>Different hues in the same lightness and saturation should be used for nominal data (unorderable categories).</a:t>
            </a:r>
          </a:p>
        </p:txBody>
      </p:sp>
    </p:spTree>
    <p:extLst>
      <p:ext uri="{BB962C8B-B14F-4D97-AF65-F5344CB8AC3E}">
        <p14:creationId xmlns:p14="http://schemas.microsoft.com/office/powerpoint/2010/main" val="2978342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mmigrant map">
            <a:extLst>
              <a:ext uri="{FF2B5EF4-FFF2-40B4-BE49-F238E27FC236}">
                <a16:creationId xmlns:a16="http://schemas.microsoft.com/office/drawing/2014/main" xmlns="" id="{CF2FC09E-397F-4D39-B31C-75A43B9B7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31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150CE7-3ED7-49D9-B56E-C50F5B7A7A6F}"/>
              </a:ext>
            </a:extLst>
          </p:cNvPr>
          <p:cNvSpPr/>
          <p:nvPr/>
        </p:nvSpPr>
        <p:spPr>
          <a:xfrm>
            <a:off x="2442359" y="2985724"/>
            <a:ext cx="1484415" cy="1484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844617-7A9A-41C5-8095-E36A76B19568}"/>
              </a:ext>
            </a:extLst>
          </p:cNvPr>
          <p:cNvSpPr/>
          <p:nvPr/>
        </p:nvSpPr>
        <p:spPr>
          <a:xfrm>
            <a:off x="4387933" y="2985724"/>
            <a:ext cx="1484415" cy="14844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82094BA-EFAB-416D-A230-9025154F5125}"/>
              </a:ext>
            </a:extLst>
          </p:cNvPr>
          <p:cNvSpPr/>
          <p:nvPr/>
        </p:nvSpPr>
        <p:spPr>
          <a:xfrm>
            <a:off x="6333507" y="2985724"/>
            <a:ext cx="1484415" cy="1484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2A68E7-F045-4DC7-9B9D-8A032ADF43FD}"/>
              </a:ext>
            </a:extLst>
          </p:cNvPr>
          <p:cNvSpPr/>
          <p:nvPr/>
        </p:nvSpPr>
        <p:spPr>
          <a:xfrm>
            <a:off x="8279081" y="2985723"/>
            <a:ext cx="1484415" cy="14844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5A8FB8-FE41-4B4B-86E9-4B553CF1AFCA}"/>
              </a:ext>
            </a:extLst>
          </p:cNvPr>
          <p:cNvSpPr txBox="1"/>
          <p:nvPr/>
        </p:nvSpPr>
        <p:spPr>
          <a:xfrm>
            <a:off x="136099" y="1448791"/>
            <a:ext cx="11919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andara" panose="020E0502030303020204" pitchFamily="34" charset="0"/>
              </a:rPr>
              <a:t>The same hue in increasing darkness or </a:t>
            </a:r>
            <a:r>
              <a:rPr lang="en-US" sz="3600">
                <a:solidFill>
                  <a:srgbClr val="7030A0"/>
                </a:solidFill>
                <a:latin typeface="Candara" panose="020E0502030303020204" pitchFamily="34" charset="0"/>
              </a:rPr>
              <a:t>saturation </a:t>
            </a:r>
            <a:r>
              <a:rPr lang="en-US" sz="3600" smtClean="0">
                <a:solidFill>
                  <a:srgbClr val="7030A0"/>
                </a:solidFill>
                <a:latin typeface="Candara" panose="020E0502030303020204" pitchFamily="34" charset="0"/>
              </a:rPr>
              <a:t>can </a:t>
            </a:r>
            <a:r>
              <a:rPr lang="en-US" sz="3600" dirty="0">
                <a:solidFill>
                  <a:srgbClr val="7030A0"/>
                </a:solidFill>
                <a:latin typeface="Candara" panose="020E0502030303020204" pitchFamily="34" charset="0"/>
              </a:rPr>
              <a:t>be used with orderable (</a:t>
            </a:r>
            <a:r>
              <a:rPr lang="en-US" sz="3600" dirty="0" err="1">
                <a:solidFill>
                  <a:srgbClr val="7030A0"/>
                </a:solidFill>
                <a:latin typeface="Candara" panose="020E0502030303020204" pitchFamily="34" charset="0"/>
              </a:rPr>
              <a:t>rankable</a:t>
            </a:r>
            <a:r>
              <a:rPr lang="en-US" sz="3600" dirty="0">
                <a:solidFill>
                  <a:srgbClr val="7030A0"/>
                </a:solidFill>
                <a:latin typeface="Candara" panose="020E0502030303020204" pitchFamily="34" charset="0"/>
              </a:rPr>
              <a:t>) categories or numerical data.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1AAAB7-D6EC-481A-B489-F39DDFFD220D}"/>
              </a:ext>
            </a:extLst>
          </p:cNvPr>
          <p:cNvSpPr txBox="1"/>
          <p:nvPr/>
        </p:nvSpPr>
        <p:spPr>
          <a:xfrm>
            <a:off x="327433" y="4806741"/>
            <a:ext cx="1153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Candara" panose="020E0502030303020204" pitchFamily="34" charset="0"/>
              </a:rPr>
              <a:t>Darker or more saturated means higher, greater, stronger.</a:t>
            </a:r>
          </a:p>
        </p:txBody>
      </p:sp>
    </p:spTree>
    <p:extLst>
      <p:ext uri="{BB962C8B-B14F-4D97-AF65-F5344CB8AC3E}">
        <p14:creationId xmlns:p14="http://schemas.microsoft.com/office/powerpoint/2010/main" val="1090768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ncome map">
            <a:extLst>
              <a:ext uri="{FF2B5EF4-FFF2-40B4-BE49-F238E27FC236}">
                <a16:creationId xmlns:a16="http://schemas.microsoft.com/office/drawing/2014/main" xmlns="" id="{53B694DB-21A7-4546-8C17-F33E2C5C0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0"/>
            <a:ext cx="10598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761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rug_deaths_2014">
            <a:extLst>
              <a:ext uri="{FF2B5EF4-FFF2-40B4-BE49-F238E27FC236}">
                <a16:creationId xmlns:a16="http://schemas.microsoft.com/office/drawing/2014/main" xmlns="" id="{767B5B52-8B71-45E2-81DE-88B3DA277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35" y="169223"/>
            <a:ext cx="9779330" cy="65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9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150CE7-3ED7-49D9-B56E-C50F5B7A7A6F}"/>
              </a:ext>
            </a:extLst>
          </p:cNvPr>
          <p:cNvSpPr/>
          <p:nvPr/>
        </p:nvSpPr>
        <p:spPr>
          <a:xfrm>
            <a:off x="3408217" y="2995091"/>
            <a:ext cx="1484415" cy="1484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844617-7A9A-41C5-8095-E36A76B19568}"/>
              </a:ext>
            </a:extLst>
          </p:cNvPr>
          <p:cNvSpPr/>
          <p:nvPr/>
        </p:nvSpPr>
        <p:spPr>
          <a:xfrm>
            <a:off x="5353791" y="2995091"/>
            <a:ext cx="1484415" cy="14844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82094BA-EFAB-416D-A230-9025154F5125}"/>
              </a:ext>
            </a:extLst>
          </p:cNvPr>
          <p:cNvSpPr/>
          <p:nvPr/>
        </p:nvSpPr>
        <p:spPr>
          <a:xfrm>
            <a:off x="7299365" y="2995091"/>
            <a:ext cx="1484415" cy="148441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2A68E7-F045-4DC7-9B9D-8A032ADF43FD}"/>
              </a:ext>
            </a:extLst>
          </p:cNvPr>
          <p:cNvSpPr/>
          <p:nvPr/>
        </p:nvSpPr>
        <p:spPr>
          <a:xfrm>
            <a:off x="9244939" y="2995090"/>
            <a:ext cx="1484415" cy="1484415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5A8FB8-FE41-4B4B-86E9-4B553CF1AFCA}"/>
              </a:ext>
            </a:extLst>
          </p:cNvPr>
          <p:cNvSpPr txBox="1"/>
          <p:nvPr/>
        </p:nvSpPr>
        <p:spPr>
          <a:xfrm>
            <a:off x="136097" y="1077146"/>
            <a:ext cx="11919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andara" panose="020E0502030303020204" pitchFamily="34" charset="0"/>
              </a:rPr>
              <a:t>A diverging color scheme can be used with numerical data that can be divided meaningfully at a midpoint (e.g. average, zero).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1AAAB7-D6EC-481A-B489-F39DDFFD220D}"/>
              </a:ext>
            </a:extLst>
          </p:cNvPr>
          <p:cNvSpPr txBox="1"/>
          <p:nvPr/>
        </p:nvSpPr>
        <p:spPr>
          <a:xfrm>
            <a:off x="327433" y="4806741"/>
            <a:ext cx="11431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Candara" panose="020E0502030303020204" pitchFamily="34" charset="0"/>
              </a:rPr>
              <a:t>Darker or more saturated means larger, greater, stronger.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299739-2C89-4223-880A-0F34C5D3B6E9}"/>
              </a:ext>
            </a:extLst>
          </p:cNvPr>
          <p:cNvSpPr/>
          <p:nvPr/>
        </p:nvSpPr>
        <p:spPr>
          <a:xfrm>
            <a:off x="1462643" y="2976354"/>
            <a:ext cx="1484415" cy="14844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51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betterfigures.files.wordpress.com/2015/06/averagetemp-monthly-cmb-1000x690-2015-04-00.png?w=640&amp;h=442">
            <a:extLst>
              <a:ext uri="{FF2B5EF4-FFF2-40B4-BE49-F238E27FC236}">
                <a16:creationId xmlns:a16="http://schemas.microsoft.com/office/drawing/2014/main" xmlns="" id="{F74F3016-6DF4-4E25-A92F-E94081ED3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75" y="111151"/>
            <a:ext cx="9608249" cy="66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6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FC84F-40ED-4A14-A599-8781EA50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532476"/>
                </a:solidFill>
                <a:latin typeface="Candara" panose="020E0502030303020204" pitchFamily="34" charset="0"/>
              </a:rPr>
              <a:t>Mapping is Data Visualization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E75C49-2B5D-4EA5-BEE8-DEA6A0BA7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21" b="17455"/>
          <a:stretch/>
        </p:blipFill>
        <p:spPr>
          <a:xfrm>
            <a:off x="419100" y="1733797"/>
            <a:ext cx="11353800" cy="28025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3521E9-3CA1-495C-BC40-92F69AF541DC}"/>
              </a:ext>
            </a:extLst>
          </p:cNvPr>
          <p:cNvSpPr txBox="1"/>
          <p:nvPr/>
        </p:nvSpPr>
        <p:spPr>
          <a:xfrm>
            <a:off x="2049860" y="4975761"/>
            <a:ext cx="8092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532476"/>
                </a:solidFill>
                <a:latin typeface="Candara" panose="020E0502030303020204" pitchFamily="34" charset="0"/>
              </a:rPr>
              <a:t>What is the advantage of visualizing our data?</a:t>
            </a:r>
          </a:p>
        </p:txBody>
      </p:sp>
    </p:spTree>
    <p:extLst>
      <p:ext uri="{BB962C8B-B14F-4D97-AF65-F5344CB8AC3E}">
        <p14:creationId xmlns:p14="http://schemas.microsoft.com/office/powerpoint/2010/main" val="869046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diverging color scheme map">
            <a:extLst>
              <a:ext uri="{FF2B5EF4-FFF2-40B4-BE49-F238E27FC236}">
                <a16:creationId xmlns:a16="http://schemas.microsoft.com/office/drawing/2014/main" xmlns="" id="{23E1AC7D-7A82-473C-844B-896F0CD6C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77" y="128620"/>
            <a:ext cx="9590846" cy="66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066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CBA994-8DE1-4081-BA43-BE55C19E3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543" y="1294409"/>
            <a:ext cx="8268457" cy="5310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AC68D7-16C8-43C5-80EF-036EF137AEF9}"/>
              </a:ext>
            </a:extLst>
          </p:cNvPr>
          <p:cNvSpPr txBox="1"/>
          <p:nvPr/>
        </p:nvSpPr>
        <p:spPr>
          <a:xfrm>
            <a:off x="419595" y="344384"/>
            <a:ext cx="113528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Candara" panose="020E0502030303020204" pitchFamily="34" charset="0"/>
              </a:rPr>
              <a:t>Online tools can help you choose good color schemes.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E4DCEA-1611-458F-B2D1-D07AFD1467DB}"/>
              </a:ext>
            </a:extLst>
          </p:cNvPr>
          <p:cNvSpPr txBox="1"/>
          <p:nvPr/>
        </p:nvSpPr>
        <p:spPr>
          <a:xfrm>
            <a:off x="123439" y="3028208"/>
            <a:ext cx="3800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ndara" panose="020E0502030303020204" pitchFamily="34" charset="0"/>
                <a:hlinkClick r:id="rId3"/>
              </a:rPr>
              <a:t>[click] to visit ColorBrewer2.org</a:t>
            </a:r>
            <a:endParaRPr lang="en-US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04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AF0C6-8215-44EF-8C50-B632F5AF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32476"/>
                </a:solidFill>
                <a:latin typeface="Candara" panose="020E0502030303020204" pitchFamily="34" charset="0"/>
              </a:rPr>
              <a:t>The Symbology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3E45CC-2D49-412D-AC4A-85EA1DC6B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6"/>
            <a:ext cx="37233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Right-click layer</a:t>
            </a: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Properties </a:t>
            </a: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Symbology</a:t>
            </a:r>
          </a:p>
          <a:p>
            <a:pPr marL="0" indent="0">
              <a:buNone/>
            </a:pPr>
            <a:endParaRPr lang="en-US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Single Symbol: </a:t>
            </a:r>
            <a:r>
              <a:rPr lang="en-US" dirty="0">
                <a:latin typeface="Candara" panose="020E0502030303020204" pitchFamily="34" charset="0"/>
              </a:rPr>
              <a:t>One way of symbolizing all features of this layer – e.g. all one color, all one icon.</a:t>
            </a:r>
            <a:endParaRPr lang="en-US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b="1" dirty="0"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DC273F-FFA9-4A3C-B632-A13CBA852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030" y="1300462"/>
            <a:ext cx="6647251" cy="55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39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AF0C6-8215-44EF-8C50-B632F5AF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32476"/>
                </a:solidFill>
                <a:latin typeface="Candara" panose="020E0502030303020204" pitchFamily="34" charset="0"/>
              </a:rPr>
              <a:t>The Symbology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3E45CC-2D49-412D-AC4A-85EA1DC6B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7" y="1818405"/>
            <a:ext cx="3925261" cy="448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Categories: </a:t>
            </a:r>
            <a:r>
              <a:rPr lang="en-US" dirty="0">
                <a:latin typeface="Candara" panose="020E0502030303020204" pitchFamily="34" charset="0"/>
              </a:rPr>
              <a:t>Symbolize the features in this layer in different ways according to the value of some category in the attribute table.</a:t>
            </a:r>
          </a:p>
          <a:p>
            <a:pPr marL="0" indent="0">
              <a:buNone/>
            </a:pPr>
            <a:endParaRPr lang="en-US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e.g. for Open Space layer, different colors for different ownership.</a:t>
            </a:r>
          </a:p>
          <a:p>
            <a:pPr marL="0" indent="0">
              <a:buNone/>
            </a:pPr>
            <a:endParaRPr lang="en-US" b="1" dirty="0">
              <a:latin typeface="Candara" panose="020E05020303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8FFD68-BDB8-4574-B7B3-2B7401B42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395" y="1120201"/>
            <a:ext cx="6895605" cy="57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25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AD01036-EE03-4A03-82B4-E3FAED480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036"/>
            <a:ext cx="12425683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15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AF0C6-8215-44EF-8C50-B632F5AF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32476"/>
                </a:solidFill>
                <a:latin typeface="Candara" panose="020E0502030303020204" pitchFamily="34" charset="0"/>
              </a:rPr>
              <a:t>The Symbology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3E45CC-2D49-412D-AC4A-85EA1DC6B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85" y="1818405"/>
            <a:ext cx="4738254" cy="48109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Quantities: </a:t>
            </a:r>
            <a:r>
              <a:rPr lang="en-US" dirty="0">
                <a:latin typeface="Candara" panose="020E0502030303020204" pitchFamily="34" charset="0"/>
              </a:rPr>
              <a:t>Symbolize the features in this layer in different ways according to the value of some numerical variable in the attribute table.</a:t>
            </a:r>
          </a:p>
          <a:p>
            <a:pPr marL="0" indent="0">
              <a:buNone/>
            </a:pPr>
            <a:endParaRPr lang="en-US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e.g. for Census Tracts layer, shading tracts by population.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Remember to </a:t>
            </a:r>
            <a:r>
              <a:rPr lang="en-US" b="1" dirty="0">
                <a:latin typeface="Candara" panose="020E0502030303020204" pitchFamily="34" charset="0"/>
              </a:rPr>
              <a:t>normalize</a:t>
            </a:r>
            <a:r>
              <a:rPr lang="en-US" dirty="0">
                <a:latin typeface="Candara" panose="020E0502030303020204" pitchFamily="34" charset="0"/>
              </a:rPr>
              <a:t> if necessary.</a:t>
            </a:r>
          </a:p>
          <a:p>
            <a:pPr marL="0" indent="0">
              <a:buNone/>
            </a:pPr>
            <a:endParaRPr lang="en-US" b="1" dirty="0"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1E1CA4-C371-4A7E-9987-2B519675B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395" y="1099709"/>
            <a:ext cx="6895605" cy="57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77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ADD1E2-295C-4FE3-A091-F0AF5AFD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65330" cy="7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17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73463-57B9-40F1-A9A5-0B6B6BBC6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32476"/>
                </a:solidFill>
                <a:latin typeface="Candara" panose="020E0502030303020204" pitchFamily="34" charset="0"/>
              </a:rPr>
              <a:t>Required Map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8BCBCC-3777-447A-B0D2-D405AC72E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Titles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Legends or Keys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Scale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North Arrow or Compass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Data Source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Author and Date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Projection System</a:t>
            </a:r>
          </a:p>
        </p:txBody>
      </p:sp>
      <p:pic>
        <p:nvPicPr>
          <p:cNvPr id="12290" name="Picture 2" descr="Image result for thematic maps">
            <a:extLst>
              <a:ext uri="{FF2B5EF4-FFF2-40B4-BE49-F238E27FC236}">
                <a16:creationId xmlns:a16="http://schemas.microsoft.com/office/drawing/2014/main" xmlns="" id="{FFF7556E-A3A0-4C6C-A8E9-0E868B8FB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45" y="1294410"/>
            <a:ext cx="6507558" cy="509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75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73463-57B9-40F1-A9A5-0B6B6BBC6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32476"/>
                </a:solidFill>
                <a:latin typeface="Candara" panose="020E0502030303020204" pitchFamily="34" charset="0"/>
              </a:rPr>
              <a:t>Required Map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8BCBCC-3777-447A-B0D2-D405AC72E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Titles</a:t>
            </a: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Legends or Keys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Scale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North Arrow or Compass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Data Source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Author and Date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Projection System</a:t>
            </a:r>
          </a:p>
        </p:txBody>
      </p:sp>
      <p:pic>
        <p:nvPicPr>
          <p:cNvPr id="9218" name="Picture 2" descr="Image result for map legend">
            <a:extLst>
              <a:ext uri="{FF2B5EF4-FFF2-40B4-BE49-F238E27FC236}">
                <a16:creationId xmlns:a16="http://schemas.microsoft.com/office/drawing/2014/main" xmlns="" id="{4C9CD837-EF94-4922-9678-CAD76A26C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91" y="1533684"/>
            <a:ext cx="3975731" cy="463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20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73463-57B9-40F1-A9A5-0B6B6BBC6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32476"/>
                </a:solidFill>
                <a:latin typeface="Candara" panose="020E0502030303020204" pitchFamily="34" charset="0"/>
              </a:rPr>
              <a:t>Required Map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8BCBCC-3777-447A-B0D2-D405AC72E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Titles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Legends or Keys</a:t>
            </a: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Scale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North Arrow or Compass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Data Source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Author and Date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Projection System</a:t>
            </a:r>
          </a:p>
        </p:txBody>
      </p:sp>
      <p:pic>
        <p:nvPicPr>
          <p:cNvPr id="10242" name="Picture 2" descr="Image result for map scale">
            <a:extLst>
              <a:ext uri="{FF2B5EF4-FFF2-40B4-BE49-F238E27FC236}">
                <a16:creationId xmlns:a16="http://schemas.microsoft.com/office/drawing/2014/main" xmlns="" id="{A0F063BB-A187-4072-AB3A-35193C2C1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578" y="1234847"/>
            <a:ext cx="4508140" cy="24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map scale">
            <a:extLst>
              <a:ext uri="{FF2B5EF4-FFF2-40B4-BE49-F238E27FC236}">
                <a16:creationId xmlns:a16="http://schemas.microsoft.com/office/drawing/2014/main" xmlns="" id="{ACB9AFB7-2273-4897-BFDB-7E3F0340C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35" y="4088610"/>
            <a:ext cx="6122750" cy="234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70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36B8A-8839-4EB0-8815-77872BB4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532476"/>
                </a:solidFill>
                <a:latin typeface="Candara" panose="020E0502030303020204" pitchFamily="34" charset="0"/>
              </a:rPr>
              <a:t>Visual Thinking and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E78FED-188D-405E-8BA2-883EE9B2A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6"/>
            <a:ext cx="10515600" cy="141168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Maps help with </a:t>
            </a:r>
            <a:r>
              <a:rPr lang="en-US" b="1" dirty="0">
                <a:latin typeface="Candara" panose="020E0502030303020204" pitchFamily="34" charset="0"/>
              </a:rPr>
              <a:t>visual thinking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by helping us make connections between different phenomena (e.g. land use and crime) or to see patterns in similar types of crime.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BE1E6509-39C0-4E00-A450-086F682760FD}"/>
              </a:ext>
            </a:extLst>
          </p:cNvPr>
          <p:cNvCxnSpPr>
            <a:cxnSpLocks/>
          </p:cNvCxnSpPr>
          <p:nvPr/>
        </p:nvCxnSpPr>
        <p:spPr>
          <a:xfrm flipV="1">
            <a:off x="4607626" y="3627913"/>
            <a:ext cx="0" cy="26664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E9D22E8E-588E-4CEF-81F9-65528763D764}"/>
              </a:ext>
            </a:extLst>
          </p:cNvPr>
          <p:cNvCxnSpPr>
            <a:cxnSpLocks/>
          </p:cNvCxnSpPr>
          <p:nvPr/>
        </p:nvCxnSpPr>
        <p:spPr>
          <a:xfrm flipV="1">
            <a:off x="3893127" y="5591706"/>
            <a:ext cx="6882703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5016CE-F944-4EA9-B68C-0A76A978D599}"/>
              </a:ext>
            </a:extLst>
          </p:cNvPr>
          <p:cNvSpPr txBox="1"/>
          <p:nvPr/>
        </p:nvSpPr>
        <p:spPr>
          <a:xfrm>
            <a:off x="5756187" y="5646202"/>
            <a:ext cx="4183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ndara" panose="020E0502030303020204" pitchFamily="34" charset="0"/>
              </a:rPr>
              <a:t>Horizontal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Common factors across particular crime types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11A8ED-F9E7-43D2-8C18-3EDDE564A924}"/>
              </a:ext>
            </a:extLst>
          </p:cNvPr>
          <p:cNvSpPr txBox="1"/>
          <p:nvPr/>
        </p:nvSpPr>
        <p:spPr>
          <a:xfrm>
            <a:off x="390857" y="4036381"/>
            <a:ext cx="4106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ndara" panose="020E0502030303020204" pitchFamily="34" charset="0"/>
              </a:rPr>
              <a:t>Vertical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Connections between different phenomena</a:t>
            </a:r>
          </a:p>
        </p:txBody>
      </p:sp>
    </p:spTree>
    <p:extLst>
      <p:ext uri="{BB962C8B-B14F-4D97-AF65-F5344CB8AC3E}">
        <p14:creationId xmlns:p14="http://schemas.microsoft.com/office/powerpoint/2010/main" val="3978010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73463-57B9-40F1-A9A5-0B6B6BBC6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32476"/>
                </a:solidFill>
                <a:latin typeface="Candara" panose="020E0502030303020204" pitchFamily="34" charset="0"/>
              </a:rPr>
              <a:t>Required Map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8BCBCC-3777-447A-B0D2-D405AC72E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Titles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Legends or Keys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Scale</a:t>
            </a: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North Arrow or Compass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Data Source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Author and Date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Projection System</a:t>
            </a:r>
          </a:p>
        </p:txBody>
      </p:sp>
      <p:pic>
        <p:nvPicPr>
          <p:cNvPr id="11268" name="Picture 4" descr="Image result for map compass">
            <a:extLst>
              <a:ext uri="{FF2B5EF4-FFF2-40B4-BE49-F238E27FC236}">
                <a16:creationId xmlns:a16="http://schemas.microsoft.com/office/drawing/2014/main" xmlns="" id="{58F4249A-E301-4B1A-A17C-6DE6F583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931"/>
            <a:ext cx="5042065" cy="504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818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73463-57B9-40F1-A9A5-0B6B6BBC6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32476"/>
                </a:solidFill>
                <a:latin typeface="Candara" panose="020E0502030303020204" pitchFamily="34" charset="0"/>
              </a:rPr>
              <a:t>Required Map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8BCBCC-3777-447A-B0D2-D405AC72E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Titles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Legends or Keys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Scale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North Arrow or Compass</a:t>
            </a: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Data Source</a:t>
            </a: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Author and Date</a:t>
            </a: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Projection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70D4C4-B6D1-462D-9E43-C57D01CC5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586" y="2087601"/>
            <a:ext cx="5838392" cy="1663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C5DCA3-A7F3-4677-9C88-70DF0CB70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507" y="4770399"/>
            <a:ext cx="5771408" cy="1859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21042CE-F024-4961-A15E-DDD8D0DC7025}"/>
              </a:ext>
            </a:extLst>
          </p:cNvPr>
          <p:cNvSpPr/>
          <p:nvPr/>
        </p:nvSpPr>
        <p:spPr>
          <a:xfrm>
            <a:off x="8324603" y="2919589"/>
            <a:ext cx="3348375" cy="738011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04D1AE-F9E7-4AD6-BF62-958E7C3FA95A}"/>
              </a:ext>
            </a:extLst>
          </p:cNvPr>
          <p:cNvSpPr/>
          <p:nvPr/>
        </p:nvSpPr>
        <p:spPr>
          <a:xfrm>
            <a:off x="5937507" y="4745862"/>
            <a:ext cx="5735471" cy="1663977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7302824-9C82-4CBE-B224-718DA35D66BC}"/>
              </a:ext>
            </a:extLst>
          </p:cNvPr>
          <p:cNvCxnSpPr/>
          <p:nvPr/>
        </p:nvCxnSpPr>
        <p:spPr>
          <a:xfrm flipH="1">
            <a:off x="5937507" y="3657600"/>
            <a:ext cx="2387096" cy="1088262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293A162-2E97-404C-87FF-EBC1A035C37A}"/>
              </a:ext>
            </a:extLst>
          </p:cNvPr>
          <p:cNvCxnSpPr>
            <a:cxnSpLocks/>
          </p:cNvCxnSpPr>
          <p:nvPr/>
        </p:nvCxnSpPr>
        <p:spPr>
          <a:xfrm>
            <a:off x="11672978" y="3657600"/>
            <a:ext cx="0" cy="1088262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92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36B8A-8839-4EB0-8815-77872BB4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532476"/>
                </a:solidFill>
                <a:latin typeface="Candara" panose="020E0502030303020204" pitchFamily="34" charset="0"/>
              </a:rPr>
              <a:t>Visual Thinking and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E78FED-188D-405E-8BA2-883EE9B2A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5"/>
            <a:ext cx="10515600" cy="1766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Maps help with </a:t>
            </a:r>
            <a:r>
              <a:rPr lang="en-US" b="1" dirty="0">
                <a:latin typeface="Candara" panose="020E0502030303020204" pitchFamily="34" charset="0"/>
              </a:rPr>
              <a:t>visual communication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by allowing us to synthesize and present the results of our analysis because they allow our brains to process </a:t>
            </a:r>
            <a:r>
              <a:rPr lang="en-US" b="1" dirty="0">
                <a:latin typeface="Candara" panose="020E0502030303020204" pitchFamily="34" charset="0"/>
              </a:rPr>
              <a:t>large amounts of complex data more easily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than spreadsheets or reports.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BE1E6509-39C0-4E00-A450-086F682760FD}"/>
              </a:ext>
            </a:extLst>
          </p:cNvPr>
          <p:cNvCxnSpPr>
            <a:cxnSpLocks/>
          </p:cNvCxnSpPr>
          <p:nvPr/>
        </p:nvCxnSpPr>
        <p:spPr>
          <a:xfrm flipV="1">
            <a:off x="4607626" y="3639382"/>
            <a:ext cx="0" cy="26664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E9D22E8E-588E-4CEF-81F9-65528763D764}"/>
              </a:ext>
            </a:extLst>
          </p:cNvPr>
          <p:cNvCxnSpPr>
            <a:cxnSpLocks/>
          </p:cNvCxnSpPr>
          <p:nvPr/>
        </p:nvCxnSpPr>
        <p:spPr>
          <a:xfrm flipV="1">
            <a:off x="3893127" y="5603175"/>
            <a:ext cx="6882703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5016CE-F944-4EA9-B68C-0A76A978D599}"/>
              </a:ext>
            </a:extLst>
          </p:cNvPr>
          <p:cNvSpPr txBox="1"/>
          <p:nvPr/>
        </p:nvSpPr>
        <p:spPr>
          <a:xfrm>
            <a:off x="5756187" y="5657671"/>
            <a:ext cx="4183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ndara" panose="020E0502030303020204" pitchFamily="34" charset="0"/>
              </a:rPr>
              <a:t>Horizontal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Common factors across particular crime types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11A8ED-F9E7-43D2-8C18-3EDDE564A924}"/>
              </a:ext>
            </a:extLst>
          </p:cNvPr>
          <p:cNvSpPr txBox="1"/>
          <p:nvPr/>
        </p:nvSpPr>
        <p:spPr>
          <a:xfrm>
            <a:off x="390857" y="4047850"/>
            <a:ext cx="4106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ndara" panose="020E0502030303020204" pitchFamily="34" charset="0"/>
              </a:rPr>
              <a:t>Vertical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Connections between different phenomena</a:t>
            </a:r>
          </a:p>
        </p:txBody>
      </p:sp>
    </p:spTree>
    <p:extLst>
      <p:ext uri="{BB962C8B-B14F-4D97-AF65-F5344CB8AC3E}">
        <p14:creationId xmlns:p14="http://schemas.microsoft.com/office/powerpoint/2010/main" val="16486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1E2C7-176A-49DA-81CA-D008975D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532476"/>
                </a:solidFill>
                <a:latin typeface="Candara" panose="020E0502030303020204" pitchFamily="34" charset="0"/>
              </a:rPr>
              <a:t>Mapping is a Science </a:t>
            </a:r>
            <a:r>
              <a:rPr lang="en-US" sz="4800" b="1" dirty="0">
                <a:solidFill>
                  <a:srgbClr val="532476"/>
                </a:solidFill>
                <a:latin typeface="Candara" panose="020E0502030303020204" pitchFamily="34" charset="0"/>
              </a:rPr>
              <a:t>and</a:t>
            </a:r>
            <a:r>
              <a:rPr lang="en-US" sz="4800" dirty="0">
                <a:solidFill>
                  <a:srgbClr val="532476"/>
                </a:solidFill>
                <a:latin typeface="Candara" panose="020E0502030303020204" pitchFamily="34" charset="0"/>
              </a:rPr>
              <a:t> an Art!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9274E5-C1C4-400E-BA1F-55AEB238E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Maps show the results of </a:t>
            </a:r>
            <a:r>
              <a:rPr lang="en-US" b="1" dirty="0">
                <a:latin typeface="Candara" panose="020E0502030303020204" pitchFamily="34" charset="0"/>
              </a:rPr>
              <a:t>science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– data collection, analysis, and interpretation.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There is </a:t>
            </a:r>
            <a:r>
              <a:rPr lang="en-US" b="1" dirty="0">
                <a:latin typeface="Candara" panose="020E0502030303020204" pitchFamily="34" charset="0"/>
              </a:rPr>
              <a:t>science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behind how we interpret visualizations, e.g. how we usually interpret hue, brightness, and saturation, or how clutter detracts from interpretation.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But there is also </a:t>
            </a:r>
            <a:r>
              <a:rPr lang="en-US" b="1" dirty="0">
                <a:latin typeface="Candara" panose="020E0502030303020204" pitchFamily="34" charset="0"/>
              </a:rPr>
              <a:t>art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in creating beautiful and effective mapping products.</a:t>
            </a:r>
          </a:p>
        </p:txBody>
      </p:sp>
    </p:spTree>
    <p:extLst>
      <p:ext uri="{BB962C8B-B14F-4D97-AF65-F5344CB8AC3E}">
        <p14:creationId xmlns:p14="http://schemas.microsoft.com/office/powerpoint/2010/main" val="419218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B9EDD-5A24-46EF-A84B-4510F7B8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32476"/>
                </a:solidFill>
                <a:latin typeface="Candara" panose="020E0502030303020204" pitchFamily="34" charset="0"/>
              </a:rPr>
              <a:t>Map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3ADC55-B426-4DDB-B321-614242E0D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6"/>
            <a:ext cx="524342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Features are represented by vector data. Vector shapes are represented using geometry made up of one or more interconnected vertices – a position in space described on the X, Y, and sometimes Z axis.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CDC61842-9D9C-4622-88BA-2F8EFB0AB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89517" y="1151597"/>
            <a:ext cx="62960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7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B9EDD-5A24-46EF-A84B-4510F7B8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32476"/>
                </a:solidFill>
                <a:latin typeface="Candara" panose="020E0502030303020204" pitchFamily="34" charset="0"/>
              </a:rPr>
              <a:t>Map Features: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3ADC55-B426-4DDB-B321-614242E0D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6"/>
            <a:ext cx="5243422" cy="4653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When a feature’s geometry consists of only a single vertex, it is a </a:t>
            </a:r>
            <a:r>
              <a:rPr lang="en-US" b="1" dirty="0">
                <a:latin typeface="Candara" panose="020E0502030303020204" pitchFamily="34" charset="0"/>
              </a:rPr>
              <a:t>point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feature.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 single X, Y location is a </a:t>
            </a:r>
            <a:r>
              <a:rPr lang="en-US" b="1" dirty="0">
                <a:latin typeface="Candara" panose="020E0502030303020204" pitchFamily="34" charset="0"/>
              </a:rPr>
              <a:t>point.</a:t>
            </a:r>
          </a:p>
          <a:p>
            <a:pPr marL="0" indent="0">
              <a:buNone/>
            </a:pPr>
            <a:endParaRPr lang="en-US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Points are good for marking the location of incidents or single things – e.g. a person, a fire hydrant.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C8855F-D8B5-46DD-B7EB-542F7A694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492" y="601312"/>
            <a:ext cx="5836508" cy="587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8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B9EDD-5A24-46EF-A84B-4510F7B8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32476"/>
                </a:solidFill>
                <a:latin typeface="Candara" panose="020E0502030303020204" pitchFamily="34" charset="0"/>
              </a:rPr>
              <a:t>Map Features: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3ADC55-B426-4DDB-B321-614242E0D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6"/>
            <a:ext cx="524342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When a feature’s geometry consists of two or more vertices and the first and last vertex are not equal (in the same place), a </a:t>
            </a:r>
            <a:r>
              <a:rPr lang="en-US" b="1" dirty="0">
                <a:latin typeface="Candara" panose="020E0502030303020204" pitchFamily="34" charset="0"/>
              </a:rPr>
              <a:t>line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is formed.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Lines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are good for representing roads and other transportation features. Sometimes they represent small waterways.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6C7C95-1337-4B84-8076-A01DCA9B6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768" y="517138"/>
            <a:ext cx="5437002" cy="611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5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3ADC55-B426-4DDB-B321-614242E0D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5"/>
            <a:ext cx="4548097" cy="46655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When a feature’s geometry consists of three or more vertices and the first and last vertex ARE equal (in the same place), an enclosed </a:t>
            </a:r>
            <a:r>
              <a:rPr lang="en-US" b="1" dirty="0">
                <a:latin typeface="Candara" panose="020E0502030303020204" pitchFamily="34" charset="0"/>
              </a:rPr>
              <a:t>polygon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is formed.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Polygons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are used to represent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areas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– like city blocks, buildings, parks, census tracts, or entire states and countries.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81B453-B9F2-4638-812D-6533E7BEE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45" y="1235033"/>
            <a:ext cx="6486525" cy="5495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B9EDD-5A24-46EF-A84B-4510F7B8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32476"/>
                </a:solidFill>
                <a:latin typeface="Candara" panose="020E0502030303020204" pitchFamily="34" charset="0"/>
              </a:rPr>
              <a:t>Map Features: Polygons</a:t>
            </a:r>
          </a:p>
        </p:txBody>
      </p:sp>
    </p:spTree>
    <p:extLst>
      <p:ext uri="{BB962C8B-B14F-4D97-AF65-F5344CB8AC3E}">
        <p14:creationId xmlns:p14="http://schemas.microsoft.com/office/powerpoint/2010/main" val="1444565117"/>
      </p:ext>
    </p:extLst>
  </p:cSld>
  <p:clrMapOvr>
    <a:masterClrMapping/>
  </p:clrMapOvr>
</p:sld>
</file>

<file path=ppt/theme/theme1.xml><?xml version="1.0" encoding="utf-8"?>
<a:theme xmlns:a="http://schemas.openxmlformats.org/drawingml/2006/main" name="BOSS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S Layout" id="{1FD179CD-5361-4C28-A5C9-7A7EC86C02FF}" vid="{1C835E91-0475-491A-B85D-35E2B7399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BOSS Layout</Template>
  <TotalTime>446</TotalTime>
  <Words>760</Words>
  <Application>Microsoft Office PowerPoint</Application>
  <PresentationFormat>Widescreen</PresentationFormat>
  <Paragraphs>108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Candara</vt:lpstr>
      <vt:lpstr>BOSS Layout</vt:lpstr>
      <vt:lpstr>Points, Lines, and Polygons: Cartography Basics</vt:lpstr>
      <vt:lpstr>Mapping is Data Visualization</vt:lpstr>
      <vt:lpstr>Visual Thinking and Communication</vt:lpstr>
      <vt:lpstr>Visual Thinking and Communication</vt:lpstr>
      <vt:lpstr>Mapping is a Science and an Art!</vt:lpstr>
      <vt:lpstr>Map Features</vt:lpstr>
      <vt:lpstr>Map Features: Points</vt:lpstr>
      <vt:lpstr>Map Features: Lines</vt:lpstr>
      <vt:lpstr>Map Features: Polygons</vt:lpstr>
      <vt:lpstr>PowerPoint Presentation</vt:lpstr>
      <vt:lpstr>Choosing Colors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Symbology Menu</vt:lpstr>
      <vt:lpstr>The Symbology Menu</vt:lpstr>
      <vt:lpstr>PowerPoint Presentation</vt:lpstr>
      <vt:lpstr>The Symbology Menu</vt:lpstr>
      <vt:lpstr>PowerPoint Presentation</vt:lpstr>
      <vt:lpstr>Required Map Elements</vt:lpstr>
      <vt:lpstr>Required Map Elements</vt:lpstr>
      <vt:lpstr>Required Map Elements</vt:lpstr>
      <vt:lpstr>Required Map Elements</vt:lpstr>
      <vt:lpstr>Required Map Elements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Points, Lines, and Polygons: Cartography Basics</dc:title>
  <dc:creator>Stone, Rebecca</dc:creator>
  <cp:lastModifiedBy>Rebecca Stone</cp:lastModifiedBy>
  <cp:revision>36</cp:revision>
  <dcterms:created xsi:type="dcterms:W3CDTF">2019-02-04T18:49:20Z</dcterms:created>
  <dcterms:modified xsi:type="dcterms:W3CDTF">2019-03-01T19:37:00Z</dcterms:modified>
</cp:coreProperties>
</file>