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84" r:id="rId10"/>
    <p:sldId id="266" r:id="rId11"/>
    <p:sldId id="267" r:id="rId12"/>
    <p:sldId id="268" r:id="rId13"/>
    <p:sldId id="259" r:id="rId14"/>
    <p:sldId id="260" r:id="rId15"/>
    <p:sldId id="269" r:id="rId16"/>
    <p:sldId id="270" r:id="rId17"/>
    <p:sldId id="271" r:id="rId18"/>
    <p:sldId id="272" r:id="rId19"/>
    <p:sldId id="273" r:id="rId20"/>
    <p:sldId id="274" r:id="rId21"/>
    <p:sldId id="277" r:id="rId22"/>
    <p:sldId id="275" r:id="rId23"/>
    <p:sldId id="278" r:id="rId24"/>
    <p:sldId id="281" r:id="rId25"/>
    <p:sldId id="280" r:id="rId26"/>
    <p:sldId id="279" r:id="rId27"/>
    <p:sldId id="283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007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D501A-8165-4AC8-8FF4-020908A1D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B9A6EA-8659-4838-B63C-E6508F4AB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F98C3-C522-44F0-90C3-2705E2917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1A7A-7712-47EF-B8B7-59D4F35A7A30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E281F-AB79-4C7F-8DED-5E5A25E28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E23F9-9399-43C0-A0F3-179AB9371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233B-F133-430F-8875-45BFF5384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2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600F5-6742-4688-871A-0AB857134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A5AE96-2945-427E-8FA2-8516CDD4F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F9557-7710-4DA5-852D-F311CFE24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1A7A-7712-47EF-B8B7-59D4F35A7A30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F2A53-0DE3-4CDA-A0C8-2CC33A431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DF0D9-9F48-4B80-A747-84F3DDE3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233B-F133-430F-8875-45BFF5384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94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81E1EA-BCC1-4876-A63A-2DE12C657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B06584-7EAC-4FFC-82A6-4D78A15DE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A5FD5-5F70-4A04-A447-409D8A6F5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1A7A-7712-47EF-B8B7-59D4F35A7A30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C4B14-0C51-4E1B-88D9-A595E2AF5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337A0-85A4-485F-B9F1-BA4DAFD7F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233B-F133-430F-8875-45BFF5384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08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A878-BBAE-4670-BA16-11D1260F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30" y="22860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8BCBA-B793-47AB-8870-7A6A82ECE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378" y="1818406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69669-5A43-4DA5-9C25-A4121202E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1A7A-7712-47EF-B8B7-59D4F35A7A30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06343-E7EE-405F-88E6-1816A5404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30096-B2B1-4048-BC5B-D5D5D6B41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233B-F133-430F-8875-45BFF5384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06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04D50-4AAC-4946-90EF-8BF335F36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79E2BA-926F-4814-8C73-C9FD82A67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453CA-944A-4458-8D22-0ADD32E90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1A7A-7712-47EF-B8B7-59D4F35A7A30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F7B4D-A2AE-4738-A629-D6B68ED85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8BA4A-12B8-4E70-8A7B-BD8A2DBE0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233B-F133-430F-8875-45BFF5384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30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A0208-15C3-443D-9B67-2F5B917E8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83" y="22578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1A57A-93F3-4434-B040-94A5ACC1CE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BFB5E2-0FD5-4415-A69B-34B02DB45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A61A37-7F66-4E16-88C9-69B9A9151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1A7A-7712-47EF-B8B7-59D4F35A7A30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CCAD4-ECB2-4286-896B-52CA65E49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9C284-65BE-4DE7-BF34-DDF71EAD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233B-F133-430F-8875-45BFF5384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52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81245-4686-4BB4-A31F-2D4872983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1" y="2722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8B747-56A1-4BAD-A22E-C10A23B1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1FC9E-C3E1-4F4D-BA98-036614864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BCF4BA-BA04-4879-8E29-E423C9D375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052E21-84D6-453C-BBB4-7BBC0BF7A4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1693B7-0EDD-4407-94CB-CF27C3EBA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1A7A-7712-47EF-B8B7-59D4F35A7A30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AD9EC9-1C72-4331-9C4D-4018A2A45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26B25A-0920-48FC-8482-B4A38EAE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233B-F133-430F-8875-45BFF5384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50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D44FA-1054-4B2F-80C4-AF0439D1E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77" y="2443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A31E5E-EB04-474A-977B-CB5C2E388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1A7A-7712-47EF-B8B7-59D4F35A7A30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4D406B-DF22-4BAA-B453-72FAA376B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E0A7FF-4610-46B0-96F3-724E5D4CF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233B-F133-430F-8875-45BFF5384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97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DFBA8B-298C-441F-80D0-42F43BDEE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1A7A-7712-47EF-B8B7-59D4F35A7A30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39C61A-EDAD-45D4-A2A7-79714F44E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C8B9E1-34BE-41F5-9510-A2CDF99A8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233B-F133-430F-8875-45BFF5384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28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0E21A-6F6B-4CEF-9CE9-30DCE5443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2CAE1-35BA-42B8-9549-49FFF16FC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663CD-B8DA-42E7-854C-E5B3FAE8CA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534F63-C4E1-4C2E-A297-9BB2EF10E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1A7A-7712-47EF-B8B7-59D4F35A7A30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A3911-53B0-4989-B7D1-4F796E9F5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F19035-0EB8-43D0-8922-68373767D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233B-F133-430F-8875-45BFF5384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79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881C1-6B75-4A39-9772-F5A3D77FA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CB3A67-29EE-4662-BB11-318274EBCF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AD303-3DB5-467A-BC57-CCED9DDF5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E8689-BF22-4301-8534-D16C24830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1A7A-7712-47EF-B8B7-59D4F35A7A30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EF527C-B23A-4312-9710-DA3DFEF5F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9234E-C97F-4285-98B2-037113982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233B-F133-430F-8875-45BFF5384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87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D98291-300D-4A82-9E50-10F4A6197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98" y="2357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5C475-7B35-4D2B-8E85-548940D11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8970" y="178315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6F963-9E15-4B1B-BC09-C89CF26E69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41A7A-7712-47EF-B8B7-59D4F35A7A30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BC824-4199-4999-93A4-39017A2402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F689C-9246-4A60-A022-131BE0AFC4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F233B-F133-430F-8875-45BFF5384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6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24A0F-30FC-4DF9-B632-1AB5723550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3F007E"/>
                </a:solidFill>
                <a:latin typeface="Candara" panose="020E0502030303020204" pitchFamily="34" charset="0"/>
              </a:rPr>
              <a:t>The Past and Present of Crime Mapping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7210B-061F-4755-9558-94506AA335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Week 4, Day 1</a:t>
            </a:r>
          </a:p>
        </p:txBody>
      </p:sp>
    </p:spTree>
    <p:extLst>
      <p:ext uri="{BB962C8B-B14F-4D97-AF65-F5344CB8AC3E}">
        <p14:creationId xmlns:p14="http://schemas.microsoft.com/office/powerpoint/2010/main" val="3598526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083D08-23CF-4175-8EC6-4B0F665F8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66184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4CE4AA7-389A-4020-A6BA-1944C7286B55}"/>
              </a:ext>
            </a:extLst>
          </p:cNvPr>
          <p:cNvSpPr/>
          <p:nvPr/>
        </p:nvSpPr>
        <p:spPr>
          <a:xfrm>
            <a:off x="2733092" y="890650"/>
            <a:ext cx="1888176" cy="191192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91BF5A9-9A83-41FA-818D-11971B91ECB0}"/>
              </a:ext>
            </a:extLst>
          </p:cNvPr>
          <p:cNvSpPr/>
          <p:nvPr/>
        </p:nvSpPr>
        <p:spPr>
          <a:xfrm>
            <a:off x="1621394" y="-235033"/>
            <a:ext cx="4111572" cy="416329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DBCABE9-CA8D-4895-B0B2-DE3E87228565}"/>
              </a:ext>
            </a:extLst>
          </p:cNvPr>
          <p:cNvSpPr/>
          <p:nvPr/>
        </p:nvSpPr>
        <p:spPr>
          <a:xfrm>
            <a:off x="616467" y="-1252601"/>
            <a:ext cx="6121425" cy="619842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DE50990-BAA2-4739-ABB5-A2AB06CA76D6}"/>
              </a:ext>
            </a:extLst>
          </p:cNvPr>
          <p:cNvSpPr/>
          <p:nvPr/>
        </p:nvSpPr>
        <p:spPr>
          <a:xfrm>
            <a:off x="-637671" y="-2522514"/>
            <a:ext cx="8629700" cy="873825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0203C1-FD33-46DC-A674-4A2FA531038B}"/>
              </a:ext>
            </a:extLst>
          </p:cNvPr>
          <p:cNvSpPr txBox="1"/>
          <p:nvPr/>
        </p:nvSpPr>
        <p:spPr>
          <a:xfrm>
            <a:off x="3411411" y="1769423"/>
            <a:ext cx="1095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Zone 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F69C5E-24A7-410A-A0D4-177828C99D43}"/>
              </a:ext>
            </a:extLst>
          </p:cNvPr>
          <p:cNvSpPr txBox="1"/>
          <p:nvPr/>
        </p:nvSpPr>
        <p:spPr>
          <a:xfrm>
            <a:off x="3970461" y="2776000"/>
            <a:ext cx="1191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Zone II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20E75F-36F5-47CD-B09E-E837576D0BD0}"/>
              </a:ext>
            </a:extLst>
          </p:cNvPr>
          <p:cNvSpPr txBox="1"/>
          <p:nvPr/>
        </p:nvSpPr>
        <p:spPr>
          <a:xfrm>
            <a:off x="4621268" y="3640071"/>
            <a:ext cx="1287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Zone III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FA1BA9-7E39-4A17-967F-B08B2E871FFD}"/>
              </a:ext>
            </a:extLst>
          </p:cNvPr>
          <p:cNvSpPr txBox="1"/>
          <p:nvPr/>
        </p:nvSpPr>
        <p:spPr>
          <a:xfrm>
            <a:off x="5347984" y="4552262"/>
            <a:ext cx="1307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Zone IV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8E36E4-C085-4B3B-A4AE-AECB03E274FA}"/>
              </a:ext>
            </a:extLst>
          </p:cNvPr>
          <p:cNvSpPr txBox="1"/>
          <p:nvPr/>
        </p:nvSpPr>
        <p:spPr>
          <a:xfrm>
            <a:off x="6176011" y="5495737"/>
            <a:ext cx="1210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Zone 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0A221B-6CCF-416E-AA50-8A3D99CB3D09}"/>
              </a:ext>
            </a:extLst>
          </p:cNvPr>
          <p:cNvSpPr txBox="1"/>
          <p:nvPr/>
        </p:nvSpPr>
        <p:spPr>
          <a:xfrm>
            <a:off x="8041816" y="25360"/>
            <a:ext cx="4133030" cy="68326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Zone I: </a:t>
            </a:r>
            <a:r>
              <a:rPr lang="en-US" sz="2000" dirty="0">
                <a:latin typeface="Candara" panose="020E0502030303020204" pitchFamily="34" charset="0"/>
              </a:rPr>
              <a:t>The CBD. High density, lots of transportation networks.</a:t>
            </a:r>
          </a:p>
          <a:p>
            <a:endParaRPr lang="en-US" sz="2000" dirty="0">
              <a:latin typeface="Candara" panose="020E0502030303020204" pitchFamily="34" charset="0"/>
            </a:endParaRPr>
          </a:p>
          <a:p>
            <a:r>
              <a:rPr lang="en-US" sz="2000" b="1" dirty="0">
                <a:latin typeface="Candara" panose="020E0502030303020204" pitchFamily="34" charset="0"/>
              </a:rPr>
              <a:t>Zone II: </a:t>
            </a:r>
            <a:r>
              <a:rPr lang="en-US" sz="2000" dirty="0">
                <a:latin typeface="Candara" panose="020E0502030303020204" pitchFamily="34" charset="0"/>
              </a:rPr>
              <a:t>The Zone of Transition – lowest income, land use changing, residential deterioration. </a:t>
            </a:r>
          </a:p>
          <a:p>
            <a:endParaRPr lang="en-US" sz="2000" dirty="0">
              <a:latin typeface="Candara" panose="020E0502030303020204" pitchFamily="34" charset="0"/>
            </a:endParaRPr>
          </a:p>
          <a:p>
            <a:r>
              <a:rPr lang="en-US" sz="2000" b="1" dirty="0">
                <a:latin typeface="Candara" panose="020E0502030303020204" pitchFamily="34" charset="0"/>
              </a:rPr>
              <a:t>Zone III: </a:t>
            </a:r>
            <a:r>
              <a:rPr lang="en-US" sz="2000" dirty="0">
                <a:latin typeface="Candara" panose="020E0502030303020204" pitchFamily="34" charset="0"/>
              </a:rPr>
              <a:t>Working class residential homes. Better conditions than Zone II, lots of rental housing.</a:t>
            </a:r>
          </a:p>
          <a:p>
            <a:endParaRPr lang="en-US" sz="2000" dirty="0">
              <a:latin typeface="Candara" panose="020E0502030303020204" pitchFamily="34" charset="0"/>
            </a:endParaRPr>
          </a:p>
          <a:p>
            <a:r>
              <a:rPr lang="en-US" sz="2000" b="1" dirty="0">
                <a:latin typeface="Candara" panose="020E0502030303020204" pitchFamily="34" charset="0"/>
              </a:rPr>
              <a:t>Zone IV: </a:t>
            </a:r>
            <a:r>
              <a:rPr lang="en-US" sz="2000" dirty="0">
                <a:latin typeface="Candara" panose="020E0502030303020204" pitchFamily="34" charset="0"/>
              </a:rPr>
              <a:t>Middle-class residential zone. Bigger houses, detached houses, families. Parks and open spaces.</a:t>
            </a:r>
          </a:p>
          <a:p>
            <a:endParaRPr lang="en-US" sz="2000" dirty="0">
              <a:latin typeface="Candara" panose="020E0502030303020204" pitchFamily="34" charset="0"/>
            </a:endParaRPr>
          </a:p>
          <a:p>
            <a:r>
              <a:rPr lang="en-US" sz="2000" b="1" dirty="0">
                <a:latin typeface="Candara" panose="020E0502030303020204" pitchFamily="34" charset="0"/>
              </a:rPr>
              <a:t>Zone V: </a:t>
            </a:r>
            <a:r>
              <a:rPr lang="en-US" sz="2000" dirty="0">
                <a:latin typeface="Candara" panose="020E0502030303020204" pitchFamily="34" charset="0"/>
              </a:rPr>
              <a:t>Commuter zone. High income groups who can afford large houses and high commuting costs.</a:t>
            </a:r>
          </a:p>
          <a:p>
            <a:endParaRPr lang="en-US" sz="2000" dirty="0">
              <a:latin typeface="Candara" panose="020E0502030303020204" pitchFamily="34" charset="0"/>
            </a:endParaRPr>
          </a:p>
          <a:p>
            <a:endParaRPr lang="en-US" sz="2000" dirty="0">
              <a:latin typeface="Candara" panose="020E0502030303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215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4091C5-9DE5-4FE9-A4ED-DF02F305D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9138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7F7281D-5CFF-44CE-8B28-448CB6326308}"/>
              </a:ext>
            </a:extLst>
          </p:cNvPr>
          <p:cNvSpPr/>
          <p:nvPr/>
        </p:nvSpPr>
        <p:spPr>
          <a:xfrm>
            <a:off x="2899347" y="1151908"/>
            <a:ext cx="1888176" cy="191192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741CE10-2092-49AF-AA76-FAD8181395FD}"/>
              </a:ext>
            </a:extLst>
          </p:cNvPr>
          <p:cNvSpPr/>
          <p:nvPr/>
        </p:nvSpPr>
        <p:spPr>
          <a:xfrm>
            <a:off x="1787649" y="26225"/>
            <a:ext cx="4111572" cy="416329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C65920-D2D1-47C3-BF20-7122319B8FC2}"/>
              </a:ext>
            </a:extLst>
          </p:cNvPr>
          <p:cNvSpPr/>
          <p:nvPr/>
        </p:nvSpPr>
        <p:spPr>
          <a:xfrm>
            <a:off x="782722" y="-991343"/>
            <a:ext cx="6121425" cy="619842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2B4455C-AC9D-490E-B6C0-9FE438F9DB93}"/>
              </a:ext>
            </a:extLst>
          </p:cNvPr>
          <p:cNvSpPr/>
          <p:nvPr/>
        </p:nvSpPr>
        <p:spPr>
          <a:xfrm>
            <a:off x="-471416" y="-2261256"/>
            <a:ext cx="8629700" cy="873825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6DABFD-0000-4684-80FA-3ABA2978B3AA}"/>
              </a:ext>
            </a:extLst>
          </p:cNvPr>
          <p:cNvSpPr txBox="1"/>
          <p:nvPr/>
        </p:nvSpPr>
        <p:spPr>
          <a:xfrm>
            <a:off x="3577666" y="2030681"/>
            <a:ext cx="1095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Zone 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EF2F89-BBCC-4EFD-9176-21C519F2187F}"/>
              </a:ext>
            </a:extLst>
          </p:cNvPr>
          <p:cNvSpPr txBox="1"/>
          <p:nvPr/>
        </p:nvSpPr>
        <p:spPr>
          <a:xfrm>
            <a:off x="4136716" y="3037258"/>
            <a:ext cx="1191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Zone II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CF8E90-7C64-4E86-91C5-41B70452CFDE}"/>
              </a:ext>
            </a:extLst>
          </p:cNvPr>
          <p:cNvSpPr txBox="1"/>
          <p:nvPr/>
        </p:nvSpPr>
        <p:spPr>
          <a:xfrm>
            <a:off x="4787523" y="3901329"/>
            <a:ext cx="1287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Zone III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3587C5-E517-4FD4-A0AD-F47D8698B584}"/>
              </a:ext>
            </a:extLst>
          </p:cNvPr>
          <p:cNvSpPr txBox="1"/>
          <p:nvPr/>
        </p:nvSpPr>
        <p:spPr>
          <a:xfrm>
            <a:off x="5514239" y="4813520"/>
            <a:ext cx="1307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Zone IV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2CE13F-E778-4258-9F62-F280C772943E}"/>
              </a:ext>
            </a:extLst>
          </p:cNvPr>
          <p:cNvSpPr txBox="1"/>
          <p:nvPr/>
        </p:nvSpPr>
        <p:spPr>
          <a:xfrm>
            <a:off x="6342266" y="5756995"/>
            <a:ext cx="1210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Zone V</a:t>
            </a:r>
          </a:p>
        </p:txBody>
      </p:sp>
    </p:spTree>
    <p:extLst>
      <p:ext uri="{BB962C8B-B14F-4D97-AF65-F5344CB8AC3E}">
        <p14:creationId xmlns:p14="http://schemas.microsoft.com/office/powerpoint/2010/main" val="2352112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172959-5BB0-4C66-A909-D599073709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BA79E5-B000-4D98-98D1-A140F72FBB52}"/>
              </a:ext>
            </a:extLst>
          </p:cNvPr>
          <p:cNvSpPr/>
          <p:nvPr/>
        </p:nvSpPr>
        <p:spPr>
          <a:xfrm>
            <a:off x="0" y="380010"/>
            <a:ext cx="8953995" cy="112815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FB4C8B-5A8E-4877-BEB0-EE968E045DAE}"/>
              </a:ext>
            </a:extLst>
          </p:cNvPr>
          <p:cNvSpPr txBox="1"/>
          <p:nvPr/>
        </p:nvSpPr>
        <p:spPr>
          <a:xfrm>
            <a:off x="0" y="463137"/>
            <a:ext cx="9240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75000"/>
                  </a:schemeClr>
                </a:solidFill>
                <a:latin typeface="Candara" panose="020E0502030303020204" pitchFamily="34" charset="0"/>
              </a:rPr>
              <a:t>The History of Crime Mapping</a:t>
            </a:r>
          </a:p>
        </p:txBody>
      </p:sp>
    </p:spTree>
    <p:extLst>
      <p:ext uri="{BB962C8B-B14F-4D97-AF65-F5344CB8AC3E}">
        <p14:creationId xmlns:p14="http://schemas.microsoft.com/office/powerpoint/2010/main" val="1251617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34005-C257-42A2-8AB1-FDC6A7770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3F007E"/>
                </a:solidFill>
                <a:latin typeface="Candara" panose="020E0502030303020204" pitchFamily="34" charset="0"/>
              </a:rPr>
              <a:t>Problems with Pin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08BB8-5022-4B01-BA38-4D6F27C3F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Tedious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af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Can’t be saved as updated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Maps could not be manipulated or queried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Difficult to read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Took up tons of space (70 square feet?!)</a:t>
            </a:r>
          </a:p>
        </p:txBody>
      </p:sp>
    </p:spTree>
    <p:extLst>
      <p:ext uri="{BB962C8B-B14F-4D97-AF65-F5344CB8AC3E}">
        <p14:creationId xmlns:p14="http://schemas.microsoft.com/office/powerpoint/2010/main" val="2223248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E56FA-229C-4E01-BAAA-6DCA233AA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3F007E"/>
                </a:solidFill>
                <a:latin typeface="Candara" panose="020E0502030303020204" pitchFamily="34" charset="0"/>
              </a:rPr>
              <a:t>Enter: Computer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706FF-9D1D-45CF-BACD-19EFC965B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238" y="1669452"/>
            <a:ext cx="4994042" cy="485010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First used in mid-1960s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Originally on huge mainframe computers using punch cards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Too labor intensive to be worth it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Mid-1980s, early 1990s: computer processing speed increases</a:t>
            </a:r>
          </a:p>
        </p:txBody>
      </p:sp>
      <p:pic>
        <p:nvPicPr>
          <p:cNvPr id="2050" name="Picture 2" descr="Image result for computer mainframe punch card">
            <a:extLst>
              <a:ext uri="{FF2B5EF4-FFF2-40B4-BE49-F238E27FC236}">
                <a16:creationId xmlns:a16="http://schemas.microsoft.com/office/drawing/2014/main" id="{5868D67E-F4A6-4514-8155-F0E6508C7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157" y="2057884"/>
            <a:ext cx="6396843" cy="359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314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828D9-5EE4-45A4-A1D8-CE070FD19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70" y="228600"/>
            <a:ext cx="6910409" cy="1325563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3F007E"/>
                </a:solidFill>
                <a:latin typeface="Candara" panose="020E0502030303020204" pitchFamily="34" charset="0"/>
              </a:rPr>
              <a:t>Geographic Information Systems (GIS)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6B66F-8492-4ECD-B499-24793523E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0770" y="1818406"/>
            <a:ext cx="629392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A computerized mapping system that permits information layering to represent and analyze geographic information.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ArcGIS: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a proprietary GIS software package 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Layers are made up of tables of data underlying visual representations.</a:t>
            </a:r>
          </a:p>
        </p:txBody>
      </p:sp>
      <p:pic>
        <p:nvPicPr>
          <p:cNvPr id="4098" name="Picture 2" descr="GIS Layers Graphic">
            <a:extLst>
              <a:ext uri="{FF2B5EF4-FFF2-40B4-BE49-F238E27FC236}">
                <a16:creationId xmlns:a16="http://schemas.microsoft.com/office/drawing/2014/main" id="{1FDD6483-1884-4C5E-811C-E8C893EA9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27" y="0"/>
            <a:ext cx="4691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215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40B199-7B86-40BE-9211-C797BCBF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21" b="17455"/>
          <a:stretch/>
        </p:blipFill>
        <p:spPr>
          <a:xfrm>
            <a:off x="276225" y="201880"/>
            <a:ext cx="11353800" cy="28025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26CC8D-0FB5-4D73-8215-3CD6D4F84DBE}"/>
              </a:ext>
            </a:extLst>
          </p:cNvPr>
          <p:cNvSpPr txBox="1"/>
          <p:nvPr/>
        </p:nvSpPr>
        <p:spPr>
          <a:xfrm>
            <a:off x="823356" y="3268769"/>
            <a:ext cx="10545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ndara" panose="020E0502030303020204" pitchFamily="34" charset="0"/>
              </a:rPr>
              <a:t>A GIS allows you to visualize your data as a map.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81EDC4-E073-443B-AD61-7D6DEF426F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24" b="25260"/>
          <a:stretch/>
        </p:blipFill>
        <p:spPr>
          <a:xfrm>
            <a:off x="276225" y="4117856"/>
            <a:ext cx="11639550" cy="243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93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earth globe">
            <a:extLst>
              <a:ext uri="{FF2B5EF4-FFF2-40B4-BE49-F238E27FC236}">
                <a16:creationId xmlns:a16="http://schemas.microsoft.com/office/drawing/2014/main" id="{055D5CC2-10F9-499B-AED8-1E0674ED9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DA896D-64B7-41D2-A996-41A57738A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78286"/>
            <a:ext cx="10515600" cy="979714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Representing Curved Surfaces</a:t>
            </a:r>
          </a:p>
        </p:txBody>
      </p:sp>
    </p:spTree>
    <p:extLst>
      <p:ext uri="{BB962C8B-B14F-4D97-AF65-F5344CB8AC3E}">
        <p14:creationId xmlns:p14="http://schemas.microsoft.com/office/powerpoint/2010/main" val="3516597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map projection">
            <a:extLst>
              <a:ext uri="{FF2B5EF4-FFF2-40B4-BE49-F238E27FC236}">
                <a16:creationId xmlns:a16="http://schemas.microsoft.com/office/drawing/2014/main" id="{57E7230D-3DB6-44CB-BD7A-1C24A0418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1" y="1920834"/>
            <a:ext cx="11037155" cy="482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CF0570-27A6-42FC-9C07-284C25111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15" y="109847"/>
            <a:ext cx="11931770" cy="2122714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3F007E"/>
                </a:solidFill>
                <a:latin typeface="Candara" panose="020E0502030303020204" pitchFamily="34" charset="0"/>
              </a:rPr>
              <a:t>Projections </a:t>
            </a:r>
            <a:r>
              <a:rPr lang="en-US" dirty="0">
                <a:solidFill>
                  <a:srgbClr val="3F007E"/>
                </a:solidFill>
                <a:latin typeface="Candara" panose="020E0502030303020204" pitchFamily="34" charset="0"/>
              </a:rPr>
              <a:t>determine how the latitude and longitude grid of the Earth is represented on flat paper.</a:t>
            </a:r>
            <a:endParaRPr lang="en-US" sz="4800" dirty="0">
              <a:solidFill>
                <a:srgbClr val="3F007E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506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F0570-27A6-42FC-9C07-284C25111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15" y="109847"/>
            <a:ext cx="11931770" cy="2122714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3F007E"/>
                </a:solidFill>
                <a:latin typeface="Candara" panose="020E0502030303020204" pitchFamily="34" charset="0"/>
              </a:rPr>
              <a:t>Coordinate systems </a:t>
            </a:r>
            <a:r>
              <a:rPr lang="en-US" dirty="0">
                <a:solidFill>
                  <a:srgbClr val="3F007E"/>
                </a:solidFill>
                <a:latin typeface="Candara" panose="020E0502030303020204" pitchFamily="34" charset="0"/>
              </a:rPr>
              <a:t>provide the X-Y reference system to describe locations in two-dimensional space.</a:t>
            </a:r>
            <a:endParaRPr lang="en-US" sz="4800" dirty="0">
              <a:solidFill>
                <a:srgbClr val="3F007E"/>
              </a:solidFill>
              <a:latin typeface="Candara" panose="020E0502030303020204" pitchFamily="34" charset="0"/>
            </a:endParaRPr>
          </a:p>
        </p:txBody>
      </p:sp>
      <p:pic>
        <p:nvPicPr>
          <p:cNvPr id="7170" name="Picture 2" descr="coordinates">
            <a:extLst>
              <a:ext uri="{FF2B5EF4-FFF2-40B4-BE49-F238E27FC236}">
                <a16:creationId xmlns:a16="http://schemas.microsoft.com/office/drawing/2014/main" id="{246996E9-B82D-438F-A1CD-D5DA120D8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549" y="2495549"/>
            <a:ext cx="9208901" cy="380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638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4D57-F2F3-48F8-B8EC-3604271C4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3F007E"/>
                </a:solidFill>
                <a:latin typeface="Candara" panose="020E0502030303020204" pitchFamily="34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DF5FD-5A3C-43E1-A54C-8101F87E0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378" y="1818405"/>
            <a:ext cx="10515600" cy="459426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Reminders – bring USBs, final projects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History of Crime Mapping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Crime Mapping today – GIS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Projections and Coordinate Systems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Traditional Elements of Maps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What are “Thematic Maps”?</a:t>
            </a:r>
          </a:p>
        </p:txBody>
      </p:sp>
    </p:spTree>
    <p:extLst>
      <p:ext uri="{BB962C8B-B14F-4D97-AF65-F5344CB8AC3E}">
        <p14:creationId xmlns:p14="http://schemas.microsoft.com/office/powerpoint/2010/main" val="3110143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8822-B504-410D-8694-A425999D2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F007E"/>
                </a:solidFill>
                <a:latin typeface="Candara" panose="020E0502030303020204" pitchFamily="34" charset="0"/>
              </a:rPr>
              <a:t>Compatible Coordinate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B619F-4AC6-4342-9627-438C8AF03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Computerized data from different sources may have different coordinate systems and/or projections.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Fortunately, GIS software can usually convert to the matching projection and coordinate system – but watch out for this problem!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Our common projections: World Geodetic System (WGS-84) and North American Datums (NAD-1983)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NAD 1983 is tied to the North American and Pacific tectonic plates and WGS-1984 is not – plate movement means they are increasingly different!</a:t>
            </a:r>
          </a:p>
        </p:txBody>
      </p:sp>
    </p:spTree>
    <p:extLst>
      <p:ext uri="{BB962C8B-B14F-4D97-AF65-F5344CB8AC3E}">
        <p14:creationId xmlns:p14="http://schemas.microsoft.com/office/powerpoint/2010/main" val="3170381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2FEE03-6542-40FC-B2F0-667466CEB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759" y="1301725"/>
            <a:ext cx="4588241" cy="4254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01882F-657C-4C7D-A495-E3273A4BC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9" y="1208360"/>
            <a:ext cx="7415733" cy="434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36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3AD75-B1DE-4283-8A04-C39DAE60C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F007E"/>
                </a:solidFill>
                <a:latin typeface="Candara" panose="020E0502030303020204" pitchFamily="34" charset="0"/>
              </a:rPr>
              <a:t>Traditional Elements of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DD963-507D-43F7-8CEE-2A62510E5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495" y="1747154"/>
            <a:ext cx="6763464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Common layers (biggest goes on bottom!):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Base layer of large area, e.g. country, state, county.</a:t>
            </a:r>
          </a:p>
          <a:p>
            <a:pPr marL="0" indent="0">
              <a:buNone/>
            </a:pP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Smaller geographic units like counties, towns/cities, census tracts</a:t>
            </a:r>
          </a:p>
          <a:p>
            <a:pPr marL="0" indent="0">
              <a:buNone/>
            </a:pPr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n-US" sz="3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Microgeographic</a:t>
            </a: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 areas like census tracts, block groups, blocks, parcels</a:t>
            </a:r>
          </a:p>
          <a:p>
            <a:pPr marL="0" indent="0">
              <a:buNone/>
            </a:pPr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Roads, transportation routes</a:t>
            </a:r>
          </a:p>
          <a:p>
            <a:pPr marL="0" indent="0">
              <a:buNone/>
            </a:pPr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Point features like crime incidents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8D7E9-58D1-45E0-9C67-B8A78B58D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1" y="2204481"/>
            <a:ext cx="3763885" cy="417901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FFF48B8-7CEE-4C7D-8F6D-7483AEC5B974}"/>
              </a:ext>
            </a:extLst>
          </p:cNvPr>
          <p:cNvCxnSpPr>
            <a:cxnSpLocks/>
          </p:cNvCxnSpPr>
          <p:nvPr/>
        </p:nvCxnSpPr>
        <p:spPr>
          <a:xfrm>
            <a:off x="6804561" y="2505694"/>
            <a:ext cx="1650670" cy="29688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722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3E8D88-DA61-4F32-910F-986D71F03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309" y="180975"/>
            <a:ext cx="8277225" cy="649605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81B209C-C2F9-4496-9FBC-0F85E1EEF624}"/>
              </a:ext>
            </a:extLst>
          </p:cNvPr>
          <p:cNvCxnSpPr>
            <a:cxnSpLocks/>
          </p:cNvCxnSpPr>
          <p:nvPr/>
        </p:nvCxnSpPr>
        <p:spPr>
          <a:xfrm>
            <a:off x="3372592" y="807522"/>
            <a:ext cx="577140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A8EA636-9E60-4ED8-95B9-CD248986CEAD}"/>
              </a:ext>
            </a:extLst>
          </p:cNvPr>
          <p:cNvSpPr txBox="1"/>
          <p:nvPr/>
        </p:nvSpPr>
        <p:spPr>
          <a:xfrm>
            <a:off x="2532297" y="545912"/>
            <a:ext cx="840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Title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69F2E3-488A-4831-97FA-5EE054B1D106}"/>
              </a:ext>
            </a:extLst>
          </p:cNvPr>
          <p:cNvCxnSpPr>
            <a:cxnSpLocks/>
          </p:cNvCxnSpPr>
          <p:nvPr/>
        </p:nvCxnSpPr>
        <p:spPr>
          <a:xfrm>
            <a:off x="3372592" y="3905002"/>
            <a:ext cx="636319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EFEA31B-9B66-4EC8-85B9-0D34412CB36D}"/>
              </a:ext>
            </a:extLst>
          </p:cNvPr>
          <p:cNvSpPr txBox="1"/>
          <p:nvPr/>
        </p:nvSpPr>
        <p:spPr>
          <a:xfrm>
            <a:off x="1009445" y="3643392"/>
            <a:ext cx="2363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Key or Legend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E6094C7-2CF3-4E54-9858-1ADCF3796B16}"/>
              </a:ext>
            </a:extLst>
          </p:cNvPr>
          <p:cNvCxnSpPr>
            <a:cxnSpLocks/>
          </p:cNvCxnSpPr>
          <p:nvPr/>
        </p:nvCxnSpPr>
        <p:spPr>
          <a:xfrm>
            <a:off x="3455719" y="5209309"/>
            <a:ext cx="658678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B2DA5CA-E9D2-4C22-A003-191E1476EF2A}"/>
              </a:ext>
            </a:extLst>
          </p:cNvPr>
          <p:cNvSpPr txBox="1"/>
          <p:nvPr/>
        </p:nvSpPr>
        <p:spPr>
          <a:xfrm>
            <a:off x="935706" y="4793159"/>
            <a:ext cx="25106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latin typeface="Candara" panose="020E0502030303020204" pitchFamily="34" charset="0"/>
              </a:rPr>
              <a:t>Compass </a:t>
            </a:r>
          </a:p>
          <a:p>
            <a:pPr algn="r"/>
            <a:r>
              <a:rPr lang="en-US" sz="2800" dirty="0">
                <a:latin typeface="Candara" panose="020E0502030303020204" pitchFamily="34" charset="0"/>
              </a:rPr>
              <a:t>or North Arrow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3E23814-7B54-4714-A803-E1FF92764C16}"/>
              </a:ext>
            </a:extLst>
          </p:cNvPr>
          <p:cNvCxnSpPr>
            <a:cxnSpLocks/>
          </p:cNvCxnSpPr>
          <p:nvPr/>
        </p:nvCxnSpPr>
        <p:spPr>
          <a:xfrm>
            <a:off x="3446330" y="6394862"/>
            <a:ext cx="658678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0204CB-1BF2-4F90-805F-8A24FE1D006D}"/>
              </a:ext>
            </a:extLst>
          </p:cNvPr>
          <p:cNvSpPr txBox="1"/>
          <p:nvPr/>
        </p:nvSpPr>
        <p:spPr>
          <a:xfrm>
            <a:off x="2210094" y="6164029"/>
            <a:ext cx="1162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Creator</a:t>
            </a:r>
          </a:p>
        </p:txBody>
      </p:sp>
    </p:spTree>
    <p:extLst>
      <p:ext uri="{BB962C8B-B14F-4D97-AF65-F5344CB8AC3E}">
        <p14:creationId xmlns:p14="http://schemas.microsoft.com/office/powerpoint/2010/main" val="3861306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3E8D88-DA61-4F32-910F-986D71F03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309" y="180975"/>
            <a:ext cx="8277225" cy="64960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E4050E-6FE1-48CE-98AD-E08261DBE55B}"/>
              </a:ext>
            </a:extLst>
          </p:cNvPr>
          <p:cNvSpPr txBox="1"/>
          <p:nvPr/>
        </p:nvSpPr>
        <p:spPr>
          <a:xfrm>
            <a:off x="878774" y="3429000"/>
            <a:ext cx="174438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Pin Map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or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Point Map</a:t>
            </a:r>
          </a:p>
        </p:txBody>
      </p:sp>
    </p:spTree>
    <p:extLst>
      <p:ext uri="{BB962C8B-B14F-4D97-AF65-F5344CB8AC3E}">
        <p14:creationId xmlns:p14="http://schemas.microsoft.com/office/powerpoint/2010/main" val="3612963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86B173-B391-4E90-ABF4-2033AEE67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404" y="0"/>
            <a:ext cx="529936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7AD567-A059-4BA6-BCE4-5E61CBE66514}"/>
              </a:ext>
            </a:extLst>
          </p:cNvPr>
          <p:cNvSpPr txBox="1"/>
          <p:nvPr/>
        </p:nvSpPr>
        <p:spPr>
          <a:xfrm>
            <a:off x="1520042" y="3330323"/>
            <a:ext cx="3424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Graduated Point Map</a:t>
            </a:r>
          </a:p>
        </p:txBody>
      </p:sp>
    </p:spTree>
    <p:extLst>
      <p:ext uri="{BB962C8B-B14F-4D97-AF65-F5344CB8AC3E}">
        <p14:creationId xmlns:p14="http://schemas.microsoft.com/office/powerpoint/2010/main" val="1456603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F5CD9C-6E9D-4359-9FC4-BD51B0333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187" y="0"/>
            <a:ext cx="862281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A500D5-328F-48E2-A1E4-D39804F3FDB5}"/>
              </a:ext>
            </a:extLst>
          </p:cNvPr>
          <p:cNvSpPr txBox="1"/>
          <p:nvPr/>
        </p:nvSpPr>
        <p:spPr>
          <a:xfrm>
            <a:off x="736270" y="3365949"/>
            <a:ext cx="229742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Density Map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or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Hot Spot Map</a:t>
            </a:r>
          </a:p>
          <a:p>
            <a:pPr algn="ctr"/>
            <a:endParaRPr lang="en-US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577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blog.diegovalle.net/images/blogger_images/2.bp.blogspot.com__q3Caf3YFFAs_TBttsEgBPVI_AAAAAAAAELs_z8J8GkguN70_s1600_2008.png">
            <a:extLst>
              <a:ext uri="{FF2B5EF4-FFF2-40B4-BE49-F238E27FC236}">
                <a16:creationId xmlns:a16="http://schemas.microsoft.com/office/drawing/2014/main" id="{EE108490-6242-4EAB-A22C-9E74F1AED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302" y="163781"/>
            <a:ext cx="10448698" cy="653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0FC53A-8775-4123-BA60-DC0A9606683D}"/>
              </a:ext>
            </a:extLst>
          </p:cNvPr>
          <p:cNvSpPr txBox="1"/>
          <p:nvPr/>
        </p:nvSpPr>
        <p:spPr>
          <a:xfrm>
            <a:off x="726390" y="3428999"/>
            <a:ext cx="27815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Choropleth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or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Shaded Grid Map</a:t>
            </a:r>
          </a:p>
        </p:txBody>
      </p:sp>
    </p:spTree>
    <p:extLst>
      <p:ext uri="{BB962C8B-B14F-4D97-AF65-F5344CB8AC3E}">
        <p14:creationId xmlns:p14="http://schemas.microsoft.com/office/powerpoint/2010/main" val="1656305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andrewpwheeler.files.wordpress.com/2012/01/screen_nytimes_live.png">
            <a:extLst>
              <a:ext uri="{FF2B5EF4-FFF2-40B4-BE49-F238E27FC236}">
                <a16:creationId xmlns:a16="http://schemas.microsoft.com/office/drawing/2014/main" id="{F227438A-34B0-479E-B299-0081D3A7C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19" y="1030185"/>
            <a:ext cx="11729762" cy="55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BC5DB9-01EC-496C-A922-BA7F0E685018}"/>
              </a:ext>
            </a:extLst>
          </p:cNvPr>
          <p:cNvSpPr txBox="1"/>
          <p:nvPr/>
        </p:nvSpPr>
        <p:spPr>
          <a:xfrm>
            <a:off x="2348823" y="506965"/>
            <a:ext cx="7494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3D Choropleth Map (we’re not making this one!)</a:t>
            </a:r>
          </a:p>
        </p:txBody>
      </p:sp>
    </p:spTree>
    <p:extLst>
      <p:ext uri="{BB962C8B-B14F-4D97-AF65-F5344CB8AC3E}">
        <p14:creationId xmlns:p14="http://schemas.microsoft.com/office/powerpoint/2010/main" val="4059680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172959-5BB0-4C66-A909-D599073709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BA79E5-B000-4D98-98D1-A140F72FBB52}"/>
              </a:ext>
            </a:extLst>
          </p:cNvPr>
          <p:cNvSpPr/>
          <p:nvPr/>
        </p:nvSpPr>
        <p:spPr>
          <a:xfrm>
            <a:off x="0" y="380010"/>
            <a:ext cx="8953995" cy="112815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FB4C8B-5A8E-4877-BEB0-EE968E045DAE}"/>
              </a:ext>
            </a:extLst>
          </p:cNvPr>
          <p:cNvSpPr txBox="1"/>
          <p:nvPr/>
        </p:nvSpPr>
        <p:spPr>
          <a:xfrm>
            <a:off x="0" y="463137"/>
            <a:ext cx="9240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75000"/>
                  </a:schemeClr>
                </a:solidFill>
                <a:latin typeface="Candara" panose="020E0502030303020204" pitchFamily="34" charset="0"/>
              </a:rPr>
              <a:t>The History of Crime Mapping</a:t>
            </a:r>
          </a:p>
        </p:txBody>
      </p:sp>
    </p:spTree>
    <p:extLst>
      <p:ext uri="{BB962C8B-B14F-4D97-AF65-F5344CB8AC3E}">
        <p14:creationId xmlns:p14="http://schemas.microsoft.com/office/powerpoint/2010/main" val="821724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37853-B1A9-4712-916B-C8EF93204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1386" y="771896"/>
            <a:ext cx="6720967" cy="571848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Shaw and McKay, sociologists from the “Chicago School” of sociology, mapped incidents of juvenile delinquency and other social conditions.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Others developed an urban model based on concentric zones in an attempt to explain the layout of cities.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Underlying assumption: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Geographic variations in social conditions are related to patterns of crime.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565A14-0FE1-4208-B94B-22C68AEFD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96" y="166687"/>
            <a:ext cx="41529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11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3E8D88-DA61-4F32-910F-986D71F03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309" y="180975"/>
            <a:ext cx="8277225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93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3E8D88-DA61-4F32-910F-986D71F03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309" y="180975"/>
            <a:ext cx="8277225" cy="649605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81B209C-C2F9-4496-9FBC-0F85E1EEF624}"/>
              </a:ext>
            </a:extLst>
          </p:cNvPr>
          <p:cNvCxnSpPr>
            <a:cxnSpLocks/>
          </p:cNvCxnSpPr>
          <p:nvPr/>
        </p:nvCxnSpPr>
        <p:spPr>
          <a:xfrm>
            <a:off x="3372592" y="807522"/>
            <a:ext cx="577140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A8EA636-9E60-4ED8-95B9-CD248986CEAD}"/>
              </a:ext>
            </a:extLst>
          </p:cNvPr>
          <p:cNvSpPr txBox="1"/>
          <p:nvPr/>
        </p:nvSpPr>
        <p:spPr>
          <a:xfrm>
            <a:off x="2532297" y="545912"/>
            <a:ext cx="840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Title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69F2E3-488A-4831-97FA-5EE054B1D106}"/>
              </a:ext>
            </a:extLst>
          </p:cNvPr>
          <p:cNvCxnSpPr>
            <a:cxnSpLocks/>
          </p:cNvCxnSpPr>
          <p:nvPr/>
        </p:nvCxnSpPr>
        <p:spPr>
          <a:xfrm>
            <a:off x="3372592" y="3905002"/>
            <a:ext cx="636319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EFEA31B-9B66-4EC8-85B9-0D34412CB36D}"/>
              </a:ext>
            </a:extLst>
          </p:cNvPr>
          <p:cNvSpPr txBox="1"/>
          <p:nvPr/>
        </p:nvSpPr>
        <p:spPr>
          <a:xfrm>
            <a:off x="1009445" y="3643392"/>
            <a:ext cx="2363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Key or Legend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E6094C7-2CF3-4E54-9858-1ADCF3796B16}"/>
              </a:ext>
            </a:extLst>
          </p:cNvPr>
          <p:cNvCxnSpPr>
            <a:cxnSpLocks/>
          </p:cNvCxnSpPr>
          <p:nvPr/>
        </p:nvCxnSpPr>
        <p:spPr>
          <a:xfrm>
            <a:off x="3455719" y="5209309"/>
            <a:ext cx="658678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B2DA5CA-E9D2-4C22-A003-191E1476EF2A}"/>
              </a:ext>
            </a:extLst>
          </p:cNvPr>
          <p:cNvSpPr txBox="1"/>
          <p:nvPr/>
        </p:nvSpPr>
        <p:spPr>
          <a:xfrm>
            <a:off x="935706" y="4793159"/>
            <a:ext cx="25106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latin typeface="Candara" panose="020E0502030303020204" pitchFamily="34" charset="0"/>
              </a:rPr>
              <a:t>Compass </a:t>
            </a:r>
          </a:p>
          <a:p>
            <a:pPr algn="r"/>
            <a:r>
              <a:rPr lang="en-US" sz="2800" dirty="0">
                <a:latin typeface="Candara" panose="020E0502030303020204" pitchFamily="34" charset="0"/>
              </a:rPr>
              <a:t>or North Arrow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3E23814-7B54-4714-A803-E1FF92764C16}"/>
              </a:ext>
            </a:extLst>
          </p:cNvPr>
          <p:cNvCxnSpPr>
            <a:cxnSpLocks/>
          </p:cNvCxnSpPr>
          <p:nvPr/>
        </p:nvCxnSpPr>
        <p:spPr>
          <a:xfrm>
            <a:off x="3446330" y="6394862"/>
            <a:ext cx="658678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0204CB-1BF2-4F90-805F-8A24FE1D006D}"/>
              </a:ext>
            </a:extLst>
          </p:cNvPr>
          <p:cNvSpPr txBox="1"/>
          <p:nvPr/>
        </p:nvSpPr>
        <p:spPr>
          <a:xfrm>
            <a:off x="2210094" y="6164029"/>
            <a:ext cx="1162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Creator</a:t>
            </a:r>
          </a:p>
        </p:txBody>
      </p:sp>
    </p:spTree>
    <p:extLst>
      <p:ext uri="{BB962C8B-B14F-4D97-AF65-F5344CB8AC3E}">
        <p14:creationId xmlns:p14="http://schemas.microsoft.com/office/powerpoint/2010/main" val="392567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rnest Burgess' Chart 2 - Urban Areas, showing concentric zones in cities from Loop at the centre to commuters zone at the edge">
            <a:extLst>
              <a:ext uri="{FF2B5EF4-FFF2-40B4-BE49-F238E27FC236}">
                <a16:creationId xmlns:a16="http://schemas.microsoft.com/office/drawing/2014/main" id="{385BBDC7-A154-4272-8E76-D2C369EE4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51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A7B7CD-A06E-4662-850A-6D27960F9637}"/>
              </a:ext>
            </a:extLst>
          </p:cNvPr>
          <p:cNvSpPr txBox="1"/>
          <p:nvPr/>
        </p:nvSpPr>
        <p:spPr>
          <a:xfrm>
            <a:off x="546264" y="612844"/>
            <a:ext cx="67689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Park and Burgess (1925), “The Growth of the City”</a:t>
            </a: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Depicts urban land usage in concentric rings around the Central Business District (CBD)</a:t>
            </a: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Zone I: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The CBD</a:t>
            </a: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Zone II: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The Zone of Transition – mixed residential/commercial</a:t>
            </a: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Zone III: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Working class residential homes</a:t>
            </a: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Zone IV: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Middle-class residential zone</a:t>
            </a: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Zone V: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Commuter zone</a:t>
            </a:r>
          </a:p>
        </p:txBody>
      </p:sp>
    </p:spTree>
    <p:extLst>
      <p:ext uri="{BB962C8B-B14F-4D97-AF65-F5344CB8AC3E}">
        <p14:creationId xmlns:p14="http://schemas.microsoft.com/office/powerpoint/2010/main" val="3066527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rnest Burgess' Chart 2 - Urban Areas, showing concentric zones in cities from Loop at the centre to commuters zone at the edge">
            <a:extLst>
              <a:ext uri="{FF2B5EF4-FFF2-40B4-BE49-F238E27FC236}">
                <a16:creationId xmlns:a16="http://schemas.microsoft.com/office/drawing/2014/main" id="{385BBDC7-A154-4272-8E76-D2C369EE4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51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A7B7CD-A06E-4662-850A-6D27960F9637}"/>
              </a:ext>
            </a:extLst>
          </p:cNvPr>
          <p:cNvSpPr txBox="1"/>
          <p:nvPr/>
        </p:nvSpPr>
        <p:spPr>
          <a:xfrm>
            <a:off x="546264" y="612844"/>
            <a:ext cx="67689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Park and Burgess (1925), “The Growth of the City”</a:t>
            </a: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Depicts urban land usage in concentric rings around the Central Business District (CBD)</a:t>
            </a: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Zone I: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The CBD</a:t>
            </a: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Zone II: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The Zone of Transition – mixed residential/commercial</a:t>
            </a: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Zone III: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Working class residential homes</a:t>
            </a: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Zone IV: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Middle-class residential zone</a:t>
            </a: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Zone V: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Commuter zone</a:t>
            </a: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303811BC-5A8F-42D3-85AE-7826B17CC1A4}"/>
              </a:ext>
            </a:extLst>
          </p:cNvPr>
          <p:cNvSpPr/>
          <p:nvPr/>
        </p:nvSpPr>
        <p:spPr>
          <a:xfrm>
            <a:off x="112362" y="261257"/>
            <a:ext cx="6163294" cy="6495802"/>
          </a:xfrm>
          <a:prstGeom prst="wedgeRectCallout">
            <a:avLst>
              <a:gd name="adj1" fmla="val 67220"/>
              <a:gd name="adj2" fmla="val 17453"/>
            </a:avLst>
          </a:prstGeom>
          <a:ln w="57150"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4DA9D1-1B67-4154-A38A-10936049EE39}"/>
              </a:ext>
            </a:extLst>
          </p:cNvPr>
          <p:cNvSpPr txBox="1"/>
          <p:nvPr/>
        </p:nvSpPr>
        <p:spPr>
          <a:xfrm>
            <a:off x="295357" y="386084"/>
            <a:ext cx="605155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Criticisms:</a:t>
            </a:r>
          </a:p>
          <a:p>
            <a:pPr algn="ctr"/>
            <a:endParaRPr lang="en-US" sz="1100" dirty="0"/>
          </a:p>
          <a:p>
            <a:r>
              <a:rPr lang="en-US" sz="2400" dirty="0"/>
              <a:t>Is somewhat specific to the US; cities don’t follow this pattern elsewhere.</a:t>
            </a:r>
          </a:p>
          <a:p>
            <a:endParaRPr lang="en-US" sz="2400" dirty="0"/>
          </a:p>
          <a:p>
            <a:r>
              <a:rPr lang="en-US" sz="2400" dirty="0"/>
              <a:t>Times have changed – now we have cars, highways, mass transportation systems.</a:t>
            </a:r>
          </a:p>
          <a:p>
            <a:endParaRPr lang="en-US" sz="2400" dirty="0"/>
          </a:p>
          <a:p>
            <a:r>
              <a:rPr lang="en-US" sz="2400" dirty="0"/>
              <a:t>Urban regeneration and gentrification mean previously low-income housing areas are now becoming more expensive.</a:t>
            </a:r>
          </a:p>
          <a:p>
            <a:endParaRPr lang="en-US" sz="2400" dirty="0"/>
          </a:p>
          <a:p>
            <a:r>
              <a:rPr lang="en-US" sz="2400" dirty="0"/>
              <a:t>Expensive urban real estate means many manufacturing industries have moved/are moving out of cities.</a:t>
            </a:r>
          </a:p>
          <a:p>
            <a:endParaRPr lang="en-US" sz="2400" dirty="0"/>
          </a:p>
          <a:p>
            <a:r>
              <a:rPr lang="en-US" sz="2400" dirty="0"/>
              <a:t>Reality is more complex than this!</a:t>
            </a:r>
          </a:p>
        </p:txBody>
      </p:sp>
    </p:spTree>
    <p:extLst>
      <p:ext uri="{BB962C8B-B14F-4D97-AF65-F5344CB8AC3E}">
        <p14:creationId xmlns:p14="http://schemas.microsoft.com/office/powerpoint/2010/main" val="2943451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97CFA-D191-49B5-BD26-6341058E7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1166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Does the concentric zone model work for Boston? 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1705654238"/>
      </p:ext>
    </p:extLst>
  </p:cSld>
  <p:clrMapOvr>
    <a:masterClrMapping/>
  </p:clrMapOvr>
</p:sld>
</file>

<file path=ppt/theme/theme1.xml><?xml version="1.0" encoding="utf-8"?>
<a:theme xmlns:a="http://schemas.openxmlformats.org/drawingml/2006/main" name="BOSS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SS Layout" id="{1FD179CD-5361-4C28-A5C9-7A7EC86C02FF}" vid="{1C835E91-0475-491A-B85D-35E2B73995F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BOSS Layout</Template>
  <TotalTime>234</TotalTime>
  <Words>770</Words>
  <Application>Microsoft Office PowerPoint</Application>
  <PresentationFormat>Widescreen</PresentationFormat>
  <Paragraphs>138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Candara</vt:lpstr>
      <vt:lpstr>BOSS Layout</vt:lpstr>
      <vt:lpstr>The Past and Present of Crime Mapping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Does the concentric zone model work for Boston? Why or why not?</vt:lpstr>
      <vt:lpstr>PowerPoint Presentation</vt:lpstr>
      <vt:lpstr>PowerPoint Presentation</vt:lpstr>
      <vt:lpstr>PowerPoint Presentation</vt:lpstr>
      <vt:lpstr>Problems with Pin Maps</vt:lpstr>
      <vt:lpstr>Enter: Computer Mapping</vt:lpstr>
      <vt:lpstr>Geographic Information Systems (GIS)</vt:lpstr>
      <vt:lpstr>PowerPoint Presentation</vt:lpstr>
      <vt:lpstr>Representing Curved Surfaces</vt:lpstr>
      <vt:lpstr>Projections determine how the latitude and longitude grid of the Earth is represented on flat paper.</vt:lpstr>
      <vt:lpstr>Coordinate systems provide the X-Y reference system to describe locations in two-dimensional space.</vt:lpstr>
      <vt:lpstr>Compatible Coordinate Systems</vt:lpstr>
      <vt:lpstr>PowerPoint Presentation</vt:lpstr>
      <vt:lpstr>Traditional Elements of Maps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Past and Present of Crime Mapping</dc:title>
  <dc:creator>Stone, Rebecca</dc:creator>
  <cp:lastModifiedBy>Stone, Rebecca</cp:lastModifiedBy>
  <cp:revision>45</cp:revision>
  <dcterms:created xsi:type="dcterms:W3CDTF">2019-02-03T00:45:41Z</dcterms:created>
  <dcterms:modified xsi:type="dcterms:W3CDTF">2019-02-05T02:21:40Z</dcterms:modified>
</cp:coreProperties>
</file>