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1" r:id="rId4"/>
    <p:sldId id="292" r:id="rId5"/>
    <p:sldId id="293" r:id="rId6"/>
    <p:sldId id="298" r:id="rId7"/>
    <p:sldId id="294" r:id="rId8"/>
    <p:sldId id="299" r:id="rId9"/>
    <p:sldId id="300" r:id="rId10"/>
    <p:sldId id="295" r:id="rId11"/>
    <p:sldId id="296" r:id="rId12"/>
    <p:sldId id="301" r:id="rId13"/>
    <p:sldId id="297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1" r:id="rId23"/>
    <p:sldId id="310" r:id="rId24"/>
    <p:sldId id="312" r:id="rId25"/>
    <p:sldId id="313" r:id="rId26"/>
    <p:sldId id="31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01A-8165-4AC8-8FF4-020908A1D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9A6EA-8659-4838-B63C-E6508F4AB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8C3-C522-44F0-90C3-2705E291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281F-AB79-4C7F-8DED-5E5A25E2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E23F9-9399-43C0-A0F3-179AB937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00F5-6742-4688-871A-0AB85713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5AE96-2945-427E-8FA2-8516CDD4F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9557-7710-4DA5-852D-F311CFE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F2A53-0DE3-4CDA-A0C8-2CC33A43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F0D9-9F48-4B80-A747-84F3DDE3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9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1E1EA-BCC1-4876-A63A-2DE12C657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06584-7EAC-4FFC-82A6-4D78A15D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A5FD5-5F70-4A04-A447-409D8A6F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C4B14-0C51-4E1B-88D9-A595E2AF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337A0-85A4-485F-B9F1-BA4DAFD7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A878-BBAE-4670-BA16-11D1260F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BCBA-B793-47AB-8870-7A6A82EC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9669-5A43-4DA5-9C25-A4121202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6343-E7EE-405F-88E6-1816A540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0096-B2B1-4048-BC5B-D5D5D6B4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4D50-4AAC-4946-90EF-8BF335F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E2BA-926F-4814-8C73-C9FD82A6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453CA-944A-4458-8D22-0ADD32E9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F7B4D-A2AE-4738-A629-D6B68ED8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8BA4A-12B8-4E70-8A7B-BD8A2DBE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4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0208-15C3-443D-9B67-2F5B917E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22578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1A57A-93F3-4434-B040-94A5ACC1C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FB5E2-0FD5-4415-A69B-34B02DB4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61A37-7F66-4E16-88C9-69B9A915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CCAD4-ECB2-4286-896B-52CA65E4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9C284-65BE-4DE7-BF34-DDF71E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9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1245-4686-4BB4-A31F-2D487298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71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B747-56A1-4BAD-A22E-C10A23B1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1FC9E-C3E1-4F4D-BA98-036614864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CF4BA-BA04-4879-8E29-E423C9D3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52E21-84D6-453C-BBB4-7BBC0BF7A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693B7-0EDD-4407-94CB-CF27C3EB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D9EC9-1C72-4331-9C4D-4018A2A4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6B25A-0920-48FC-8482-B4A38EAE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3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44FA-1054-4B2F-80C4-AF0439D1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7" y="2443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31E5E-EB04-474A-977B-CB5C2E38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406B-DF22-4BAA-B453-72FAA37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0A7FF-4610-46B0-96F3-724E5D4C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FBA8B-298C-441F-80D0-42F43BDE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9C61A-EDAD-45D4-A2A7-79714F44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8B9E1-34BE-41F5-9510-A2CDF99A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1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E21A-6F6B-4CEF-9CE9-30DCE544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CAE1-35BA-42B8-9549-49FFF16F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663CD-B8DA-42E7-854C-E5B3FAE8C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34F63-C4E1-4C2E-A297-9BB2EF10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3911-53B0-4989-B7D1-4F796E9F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19035-0EB8-43D0-8922-68373767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81C1-6B75-4A39-9772-F5A3D77F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B3A67-29EE-4662-BB11-318274EBC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AD303-3DB5-467A-BC57-CCED9DDF5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E8689-BF22-4301-8534-D16C2483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527C-B23A-4312-9710-DA3DFEF5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9234E-C97F-4285-98B2-03711398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4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98291-300D-4A82-9E50-10F4A619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8" y="2357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5C475-7B35-4D2B-8E85-548940D1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970" y="17831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6F963-9E15-4B1B-BC09-C89CF26E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FF60A-31CA-4F8B-912B-C2D056602CE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C824-4199-4999-93A4-39017A240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F689C-9246-4A60-A022-131BE0AFC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C2FB-C0E9-4BB6-BDDB-F5CE47A11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EDBD-CFB5-46B0-AF63-8CD272A091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Crime Analysis Process and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3D92B-DF3C-439A-B343-8321E99792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Week 3, Day 1</a:t>
            </a:r>
          </a:p>
        </p:txBody>
      </p:sp>
    </p:spTree>
    <p:extLst>
      <p:ext uri="{BB962C8B-B14F-4D97-AF65-F5344CB8AC3E}">
        <p14:creationId xmlns:p14="http://schemas.microsoft.com/office/powerpoint/2010/main" val="293528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EA96-71CD-4FD5-A905-C2BDB548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F464-5116-40C4-B673-8C3FA2450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58720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Data analysis is rarely a linear process.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Problems may not appear until analysis begins.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Data collection and collation may need to be revised.</a:t>
            </a:r>
          </a:p>
        </p:txBody>
      </p:sp>
      <p:pic>
        <p:nvPicPr>
          <p:cNvPr id="3074" name="Picture 2" descr="Image result for how i thought my life would be">
            <a:extLst>
              <a:ext uri="{FF2B5EF4-FFF2-40B4-BE49-F238E27FC236}">
                <a16:creationId xmlns:a16="http://schemas.microsoft.com/office/drawing/2014/main" id="{6A5DFD0D-9BFF-4EF7-BFC9-3290833C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778719"/>
            <a:ext cx="47625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5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s.discovermagazine.com/d-brief/files/2018/10/Dandelion-seeds.jpg">
            <a:extLst>
              <a:ext uri="{FF2B5EF4-FFF2-40B4-BE49-F238E27FC236}">
                <a16:creationId xmlns:a16="http://schemas.microsoft.com/office/drawing/2014/main" id="{65804F0D-8B0F-4BC2-A4EE-2206832AF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1EA96-71CD-4FD5-A905-C2BDB548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" y="5755721"/>
            <a:ext cx="10515600" cy="1102279"/>
          </a:xfrm>
        </p:spPr>
        <p:txBody>
          <a:bodyPr anchor="b"/>
          <a:lstStyle/>
          <a:p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</a:rPr>
              <a:t>Dissemination of Results</a:t>
            </a:r>
          </a:p>
        </p:txBody>
      </p:sp>
    </p:spTree>
    <p:extLst>
      <p:ext uri="{BB962C8B-B14F-4D97-AF65-F5344CB8AC3E}">
        <p14:creationId xmlns:p14="http://schemas.microsoft.com/office/powerpoint/2010/main" val="198436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F575B-953C-49C5-B2E9-3B73970A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Dissemination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C5CF7-CB6A-41DB-AEFD-DAC13AE05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You should tailor your dissemination strategies to your audience.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Academics?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Journal articles and conference presentations.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Practitioners?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Shorter reports made publicly accessible.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The general public?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Highly visual, one-page summaries.</a:t>
            </a:r>
          </a:p>
        </p:txBody>
      </p:sp>
    </p:spTree>
    <p:extLst>
      <p:ext uri="{BB962C8B-B14F-4D97-AF65-F5344CB8AC3E}">
        <p14:creationId xmlns:p14="http://schemas.microsoft.com/office/powerpoint/2010/main" val="27253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04B11-570A-40E1-9F4E-F98D406E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3B894-6C82-4FB9-A646-E3801484C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Feedback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helps to improve the crime analysis process.</a:t>
            </a:r>
          </a:p>
          <a:p>
            <a:pPr marL="0" indent="0">
              <a:buNone/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45720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Did your dissemination strategy get your product to your intended audience?</a:t>
            </a:r>
          </a:p>
          <a:p>
            <a:pPr marL="457200" indent="0"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45720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Did they get the necessary information?</a:t>
            </a:r>
          </a:p>
          <a:p>
            <a:pPr marL="45720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45720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Do they have additional questions?</a:t>
            </a:r>
          </a:p>
          <a:p>
            <a:pPr marL="45720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45720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What are the next steps?</a:t>
            </a:r>
          </a:p>
        </p:txBody>
      </p:sp>
    </p:spTree>
    <p:extLst>
      <p:ext uri="{BB962C8B-B14F-4D97-AF65-F5344CB8AC3E}">
        <p14:creationId xmlns:p14="http://schemas.microsoft.com/office/powerpoint/2010/main" val="152541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1C4C-3725-47A7-B51D-F62F4B0D6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Types of Crime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B4C9-EC1E-4772-A840-9A85F34CA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Tactical crime analysis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Strategic crime analysis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Operations analysis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Administrative analysis</a:t>
            </a:r>
          </a:p>
        </p:txBody>
      </p:sp>
    </p:spTree>
    <p:extLst>
      <p:ext uri="{BB962C8B-B14F-4D97-AF65-F5344CB8AC3E}">
        <p14:creationId xmlns:p14="http://schemas.microsoft.com/office/powerpoint/2010/main" val="357939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FC99-9504-45F7-8C81-2C70A224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40" y="21796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Tactical Crime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03638-7E6A-4472-8BCC-9ECCC9C00F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49"/>
          <a:stretch/>
        </p:blipFill>
        <p:spPr>
          <a:xfrm>
            <a:off x="5853151" y="0"/>
            <a:ext cx="633884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E92EE-1175-42D0-9730-680534E67D35}"/>
              </a:ext>
            </a:extLst>
          </p:cNvPr>
          <p:cNvSpPr txBox="1"/>
          <p:nvPr/>
        </p:nvSpPr>
        <p:spPr>
          <a:xfrm>
            <a:off x="845216" y="1919176"/>
            <a:ext cx="50079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The study of recent criminal incidents or series of incidents.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How, when, and where the activity occurred.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Short-term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development of patrol and investigative priorities.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4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2AA73B-C671-4C68-B956-9FD37A3318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 r="28571"/>
          <a:stretch/>
        </p:blipFill>
        <p:spPr>
          <a:xfrm>
            <a:off x="0" y="0"/>
            <a:ext cx="6071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8891E-B422-4E92-87D7-863BD338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326" y="196703"/>
            <a:ext cx="5989674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Strategic Crime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B901B-0BC3-4334-99C1-EBA3AF41F075}"/>
              </a:ext>
            </a:extLst>
          </p:cNvPr>
          <p:cNvSpPr txBox="1"/>
          <p:nvPr/>
        </p:nvSpPr>
        <p:spPr>
          <a:xfrm>
            <a:off x="6475228" y="1605516"/>
            <a:ext cx="5358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Analysis directed toward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development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and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evaluation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of long-term strategies for chronic problems.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Long-term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statistical trends, hot spots, and problem analysis.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Like your final project!</a:t>
            </a:r>
          </a:p>
        </p:txBody>
      </p:sp>
    </p:spTree>
    <p:extLst>
      <p:ext uri="{BB962C8B-B14F-4D97-AF65-F5344CB8AC3E}">
        <p14:creationId xmlns:p14="http://schemas.microsoft.com/office/powerpoint/2010/main" val="3668536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6D0F3-99C4-4A26-A191-FCF38FFB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Crime Analysis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0BCB6-F6BF-4376-BE02-9D52B568B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933"/>
            <a:ext cx="12192000" cy="43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97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7AA4-69A5-4BCB-8D72-936A21E9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Primary vs. Secondary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9D87D-7A6E-42E1-A68E-1FDC8162D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Primary: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Data collected specifically for the current analysis, e.g. going out and making your own observations, doing your own interviews.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Secondary: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Data collected previously, often on an ongoing basis, for other purposes, e.g. administrative record-keeping of calls of service, crime incidents, government records.</a:t>
            </a:r>
          </a:p>
        </p:txBody>
      </p:sp>
    </p:spTree>
    <p:extLst>
      <p:ext uri="{BB962C8B-B14F-4D97-AF65-F5344CB8AC3E}">
        <p14:creationId xmlns:p14="http://schemas.microsoft.com/office/powerpoint/2010/main" val="3901546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E25E-5E84-4BF7-8152-9DC7FEBE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Sources of Secondary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EE68-34E9-4FDD-B125-675B8CBD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4335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Crime incident data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Lists of incidents (like our crime data for projects)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Full crime reports (not as easy to access)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Type of crime, where, when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Only includes crimes known to police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Arrest data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Only includes crimes where an arrest was made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May include more information about the arrestee</a:t>
            </a:r>
          </a:p>
        </p:txBody>
      </p:sp>
    </p:spTree>
    <p:extLst>
      <p:ext uri="{BB962C8B-B14F-4D97-AF65-F5344CB8AC3E}">
        <p14:creationId xmlns:p14="http://schemas.microsoft.com/office/powerpoint/2010/main" val="213019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0F00-48C0-46BC-AEC7-E4D66F71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8AEFF-D92D-413B-BC0D-62425AD58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Reminders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The crime analysis process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Types of crime analysis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Crime analysis data</a:t>
            </a:r>
          </a:p>
        </p:txBody>
      </p:sp>
    </p:spTree>
    <p:extLst>
      <p:ext uri="{BB962C8B-B14F-4D97-AF65-F5344CB8AC3E}">
        <p14:creationId xmlns:p14="http://schemas.microsoft.com/office/powerpoint/2010/main" val="565663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CE25E-5E84-4BF7-8152-9DC7FEBE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Sources of Secondary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4EE68-34E9-4FDD-B125-675B8CBD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550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Calls for Service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One call, one record – could be multiple calls for one incident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Might not all be real/confirmed (“disposition”)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Location of call – may be inaccurate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Other databases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Persons known to police – known offenders, gang members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Property and vehicle databases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Sex offender registries</a:t>
            </a:r>
          </a:p>
        </p:txBody>
      </p:sp>
    </p:spTree>
    <p:extLst>
      <p:ext uri="{BB962C8B-B14F-4D97-AF65-F5344CB8AC3E}">
        <p14:creationId xmlns:p14="http://schemas.microsoft.com/office/powerpoint/2010/main" val="2363421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4D6175-9952-4166-B8CB-3C8D95796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8" y="0"/>
            <a:ext cx="11485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5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ADC60-D2A4-4E26-9E8B-2FEA959D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34" y="0"/>
            <a:ext cx="9649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1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AA38D-076A-4D1C-8292-82C0DF556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33" y="0"/>
            <a:ext cx="8691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46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A79A05-CA18-4D39-9695-900DDE588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98" y="0"/>
            <a:ext cx="10876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65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7B759-643B-480B-AE39-1EB7A3A6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Collecting Primary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A3C41-374F-42EB-91C3-01C75ACCF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Interviews</a:t>
            </a:r>
          </a:p>
          <a:p>
            <a:pPr marL="0" indent="0">
              <a:buNone/>
            </a:pP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Focus groups</a:t>
            </a:r>
          </a:p>
          <a:p>
            <a:pPr marL="0" indent="0">
              <a:buNone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Surveys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Environmental surveys and direct observation</a:t>
            </a:r>
          </a:p>
          <a:p>
            <a:pPr marL="914400" indent="-91440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Environmental survey: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examining the physical features of a place</a:t>
            </a:r>
          </a:p>
          <a:p>
            <a:pPr marL="914400" indent="-91440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Direct observation: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examining the social environment of a place  -- who uses it, at what times, for which activities.</a:t>
            </a:r>
          </a:p>
        </p:txBody>
      </p:sp>
    </p:spTree>
    <p:extLst>
      <p:ext uri="{BB962C8B-B14F-4D97-AF65-F5344CB8AC3E}">
        <p14:creationId xmlns:p14="http://schemas.microsoft.com/office/powerpoint/2010/main" val="1325490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4CE6F3-C49F-4887-B717-DD2EC534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10" y="1190625"/>
            <a:ext cx="5295900" cy="5438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65442-6CA9-4F3E-80C4-D0E5D491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For next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EBAE-72AC-4A19-B939-9D36206ED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684" y="1818406"/>
            <a:ext cx="596329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Review the example environmental surveys on Blackboard.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Focus on what is asked/collected and how these tools help with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systematic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observation.</a:t>
            </a:r>
          </a:p>
        </p:txBody>
      </p:sp>
    </p:spTree>
    <p:extLst>
      <p:ext uri="{BB962C8B-B14F-4D97-AF65-F5344CB8AC3E}">
        <p14:creationId xmlns:p14="http://schemas.microsoft.com/office/powerpoint/2010/main" val="11139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1AC6-19F4-4C7B-8B11-1E922342B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11675096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The Scientific Process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884ECF-465A-4D32-B875-5AE467AD0156}"/>
              </a:ext>
            </a:extLst>
          </p:cNvPr>
          <p:cNvSpPr/>
          <p:nvPr/>
        </p:nvSpPr>
        <p:spPr>
          <a:xfrm>
            <a:off x="3984959" y="1686344"/>
            <a:ext cx="4222082" cy="12388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Theories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006669-4C2C-4E5A-8A25-8C4A0AE79B4D}"/>
              </a:ext>
            </a:extLst>
          </p:cNvPr>
          <p:cNvSpPr/>
          <p:nvPr/>
        </p:nvSpPr>
        <p:spPr>
          <a:xfrm>
            <a:off x="3984959" y="5303836"/>
            <a:ext cx="4222082" cy="12388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DCDEA8-047D-4AC7-9438-9F41E4FFEB51}"/>
              </a:ext>
            </a:extLst>
          </p:cNvPr>
          <p:cNvSpPr/>
          <p:nvPr/>
        </p:nvSpPr>
        <p:spPr>
          <a:xfrm>
            <a:off x="295275" y="3495090"/>
            <a:ext cx="4222082" cy="12388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Empirical Generalizations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F4E92-079E-4ABD-BA9C-FAB1AFED3B4D}"/>
              </a:ext>
            </a:extLst>
          </p:cNvPr>
          <p:cNvSpPr/>
          <p:nvPr/>
        </p:nvSpPr>
        <p:spPr>
          <a:xfrm>
            <a:off x="7610473" y="3495090"/>
            <a:ext cx="4222082" cy="12388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ndara" panose="020E0502030303020204" pitchFamily="34" charset="0"/>
              </a:rPr>
              <a:t>Hypotheses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7B66DEF-FCBA-47B5-ABCB-8E8C98DFA76F}"/>
              </a:ext>
            </a:extLst>
          </p:cNvPr>
          <p:cNvSpPr/>
          <p:nvPr/>
        </p:nvSpPr>
        <p:spPr>
          <a:xfrm rot="358378">
            <a:off x="7282597" y="2211057"/>
            <a:ext cx="2759242" cy="1796716"/>
          </a:xfrm>
          <a:prstGeom prst="arc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540E97C-2B8C-44B0-AFE3-02DBD199143B}"/>
              </a:ext>
            </a:extLst>
          </p:cNvPr>
          <p:cNvSpPr/>
          <p:nvPr/>
        </p:nvSpPr>
        <p:spPr>
          <a:xfrm rot="6859378">
            <a:off x="7786657" y="3838236"/>
            <a:ext cx="2759242" cy="1796716"/>
          </a:xfrm>
          <a:prstGeom prst="arc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9F0ED53-7CF8-4984-B372-5D88BC4F13CF}"/>
              </a:ext>
            </a:extLst>
          </p:cNvPr>
          <p:cNvSpPr/>
          <p:nvPr/>
        </p:nvSpPr>
        <p:spPr>
          <a:xfrm rot="11546735">
            <a:off x="2225357" y="4374902"/>
            <a:ext cx="2759242" cy="1796716"/>
          </a:xfrm>
          <a:prstGeom prst="arc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A1895EF-60BC-41C3-B9F6-C08514C5ED3D}"/>
              </a:ext>
            </a:extLst>
          </p:cNvPr>
          <p:cNvSpPr/>
          <p:nvPr/>
        </p:nvSpPr>
        <p:spPr>
          <a:xfrm rot="17284660">
            <a:off x="1692709" y="2683013"/>
            <a:ext cx="2759242" cy="1796716"/>
          </a:xfrm>
          <a:prstGeom prst="arc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4CA5-1AF0-4698-9D93-A6925F38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The Crime Analysis Process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916E2-B176-4F52-8C73-DD0CED89460C}"/>
              </a:ext>
            </a:extLst>
          </p:cNvPr>
          <p:cNvGrpSpPr/>
          <p:nvPr/>
        </p:nvGrpSpPr>
        <p:grpSpPr>
          <a:xfrm>
            <a:off x="4299562" y="1240095"/>
            <a:ext cx="2666812" cy="1824465"/>
            <a:chOff x="3354967" y="2255"/>
            <a:chExt cx="1595865" cy="1595865"/>
          </a:xfrm>
          <a:solidFill>
            <a:srgbClr val="7030A0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355DF36-F9F3-4B38-8D6B-BF3705775416}"/>
                </a:ext>
              </a:extLst>
            </p:cNvPr>
            <p:cNvSpPr/>
            <p:nvPr/>
          </p:nvSpPr>
          <p:spPr>
            <a:xfrm>
              <a:off x="3354967" y="2255"/>
              <a:ext cx="1595865" cy="15958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>
              <a:extLst>
                <a:ext uri="{FF2B5EF4-FFF2-40B4-BE49-F238E27FC236}">
                  <a16:creationId xmlns:a16="http://schemas.microsoft.com/office/drawing/2014/main" id="{E37B5940-E1AA-4C44-A152-F417984A9443}"/>
                </a:ext>
              </a:extLst>
            </p:cNvPr>
            <p:cNvSpPr txBox="1"/>
            <p:nvPr/>
          </p:nvSpPr>
          <p:spPr>
            <a:xfrm>
              <a:off x="3583440" y="276970"/>
              <a:ext cx="1133683" cy="10688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Data Collection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927442-A0D0-4650-B2C4-1089D33F2286}"/>
              </a:ext>
            </a:extLst>
          </p:cNvPr>
          <p:cNvGrpSpPr/>
          <p:nvPr/>
        </p:nvGrpSpPr>
        <p:grpSpPr>
          <a:xfrm>
            <a:off x="7088080" y="2352780"/>
            <a:ext cx="569409" cy="649411"/>
            <a:chOff x="4900399" y="1228094"/>
            <a:chExt cx="424250" cy="538604"/>
          </a:xfrm>
          <a:solidFill>
            <a:srgbClr val="7030A0"/>
          </a:solidFill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92061132-097D-41E4-9B9E-3B3E909ACF0F}"/>
                </a:ext>
              </a:extLst>
            </p:cNvPr>
            <p:cNvSpPr/>
            <p:nvPr/>
          </p:nvSpPr>
          <p:spPr>
            <a:xfrm rot="2160000">
              <a:off x="4900399" y="1228094"/>
              <a:ext cx="424250" cy="53860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Arrow: Right 6">
              <a:extLst>
                <a:ext uri="{FF2B5EF4-FFF2-40B4-BE49-F238E27FC236}">
                  <a16:creationId xmlns:a16="http://schemas.microsoft.com/office/drawing/2014/main" id="{F141E3E1-6CA9-43F8-BD5B-1F79738C9003}"/>
                </a:ext>
              </a:extLst>
            </p:cNvPr>
            <p:cNvSpPr txBox="1"/>
            <p:nvPr/>
          </p:nvSpPr>
          <p:spPr>
            <a:xfrm rot="2160000">
              <a:off x="4912553" y="1298410"/>
              <a:ext cx="296975" cy="3231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35048CB-BCFD-4FED-A2D3-007D2E6C132A}"/>
              </a:ext>
            </a:extLst>
          </p:cNvPr>
          <p:cNvGrpSpPr/>
          <p:nvPr/>
        </p:nvGrpSpPr>
        <p:grpSpPr>
          <a:xfrm>
            <a:off x="7463806" y="2584770"/>
            <a:ext cx="2666812" cy="1824465"/>
            <a:chOff x="5293646" y="1410788"/>
            <a:chExt cx="1595865" cy="1595865"/>
          </a:xfrm>
          <a:solidFill>
            <a:srgbClr val="7030A0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42D1BFE-D77D-4D17-8650-F3E01A304570}"/>
                </a:ext>
              </a:extLst>
            </p:cNvPr>
            <p:cNvSpPr/>
            <p:nvPr/>
          </p:nvSpPr>
          <p:spPr>
            <a:xfrm>
              <a:off x="5293646" y="1410788"/>
              <a:ext cx="1595865" cy="15958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C7995C3A-6DAC-4493-8665-E3015EDCB71A}"/>
                </a:ext>
              </a:extLst>
            </p:cNvPr>
            <p:cNvSpPr txBox="1"/>
            <p:nvPr/>
          </p:nvSpPr>
          <p:spPr>
            <a:xfrm>
              <a:off x="5527355" y="1644497"/>
              <a:ext cx="1128447" cy="11284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Data collation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3FE564F-3CE3-4F2A-8347-0E4D68F211DF}"/>
              </a:ext>
            </a:extLst>
          </p:cNvPr>
          <p:cNvGrpSpPr/>
          <p:nvPr/>
        </p:nvGrpSpPr>
        <p:grpSpPr>
          <a:xfrm>
            <a:off x="8153869" y="4518007"/>
            <a:ext cx="643343" cy="569924"/>
            <a:chOff x="5455731" y="3124703"/>
            <a:chExt cx="538604" cy="424250"/>
          </a:xfrm>
          <a:solidFill>
            <a:srgbClr val="7030A0"/>
          </a:solidFill>
        </p:grpSpPr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A1662793-8B94-4C7B-9848-164B436DA639}"/>
                </a:ext>
              </a:extLst>
            </p:cNvPr>
            <p:cNvSpPr/>
            <p:nvPr/>
          </p:nvSpPr>
          <p:spPr>
            <a:xfrm rot="6480000">
              <a:off x="5512908" y="3067526"/>
              <a:ext cx="424250" cy="53860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Arrow: Right 10">
              <a:extLst>
                <a:ext uri="{FF2B5EF4-FFF2-40B4-BE49-F238E27FC236}">
                  <a16:creationId xmlns:a16="http://schemas.microsoft.com/office/drawing/2014/main" id="{187ACA8F-B7B5-4280-8694-B433A53BF810}"/>
                </a:ext>
              </a:extLst>
            </p:cNvPr>
            <p:cNvSpPr txBox="1"/>
            <p:nvPr/>
          </p:nvSpPr>
          <p:spPr>
            <a:xfrm rot="17280000">
              <a:off x="5596211" y="3114724"/>
              <a:ext cx="296975" cy="3231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EA803AB-0934-4FDB-B0D0-8F296E5F92E5}"/>
              </a:ext>
            </a:extLst>
          </p:cNvPr>
          <p:cNvGrpSpPr/>
          <p:nvPr/>
        </p:nvGrpSpPr>
        <p:grpSpPr>
          <a:xfrm>
            <a:off x="6202377" y="4988823"/>
            <a:ext cx="2666812" cy="1824465"/>
            <a:chOff x="4553136" y="3689841"/>
            <a:chExt cx="1595865" cy="1595865"/>
          </a:xfrm>
          <a:solidFill>
            <a:srgbClr val="7030A0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6C3E783-8D87-4E6A-A150-027442698852}"/>
                </a:ext>
              </a:extLst>
            </p:cNvPr>
            <p:cNvSpPr/>
            <p:nvPr/>
          </p:nvSpPr>
          <p:spPr>
            <a:xfrm>
              <a:off x="4553136" y="3689841"/>
              <a:ext cx="1595865" cy="15958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12">
              <a:extLst>
                <a:ext uri="{FF2B5EF4-FFF2-40B4-BE49-F238E27FC236}">
                  <a16:creationId xmlns:a16="http://schemas.microsoft.com/office/drawing/2014/main" id="{73B1D5E4-D64C-476D-800B-0F249E656D3D}"/>
                </a:ext>
              </a:extLst>
            </p:cNvPr>
            <p:cNvSpPr txBox="1"/>
            <p:nvPr/>
          </p:nvSpPr>
          <p:spPr>
            <a:xfrm>
              <a:off x="4786845" y="3923550"/>
              <a:ext cx="1128447" cy="11284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Data analysis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AF9FB0-C161-4824-9D70-A7E0D49F9802}"/>
              </a:ext>
            </a:extLst>
          </p:cNvPr>
          <p:cNvGrpSpPr/>
          <p:nvPr/>
        </p:nvGrpSpPr>
        <p:grpSpPr>
          <a:xfrm>
            <a:off x="5170093" y="5631753"/>
            <a:ext cx="680363" cy="538604"/>
            <a:chOff x="3952781" y="4218472"/>
            <a:chExt cx="424250" cy="538604"/>
          </a:xfrm>
          <a:solidFill>
            <a:srgbClr val="7030A0"/>
          </a:solidFill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CDA071EE-149B-4F10-B22B-00764E7F8E17}"/>
                </a:ext>
              </a:extLst>
            </p:cNvPr>
            <p:cNvSpPr/>
            <p:nvPr/>
          </p:nvSpPr>
          <p:spPr>
            <a:xfrm rot="10800000">
              <a:off x="3952781" y="4218472"/>
              <a:ext cx="424250" cy="53860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rrow: Right 14">
              <a:extLst>
                <a:ext uri="{FF2B5EF4-FFF2-40B4-BE49-F238E27FC236}">
                  <a16:creationId xmlns:a16="http://schemas.microsoft.com/office/drawing/2014/main" id="{68C555A1-5E74-4E16-B449-1CA152C4E1A0}"/>
                </a:ext>
              </a:extLst>
            </p:cNvPr>
            <p:cNvSpPr txBox="1"/>
            <p:nvPr/>
          </p:nvSpPr>
          <p:spPr>
            <a:xfrm rot="21600000">
              <a:off x="4080056" y="4326193"/>
              <a:ext cx="296975" cy="3231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11F26D-2239-411A-96D7-38A819688306}"/>
              </a:ext>
            </a:extLst>
          </p:cNvPr>
          <p:cNvGrpSpPr/>
          <p:nvPr/>
        </p:nvGrpSpPr>
        <p:grpSpPr>
          <a:xfrm>
            <a:off x="2151360" y="4988824"/>
            <a:ext cx="2666812" cy="1824465"/>
            <a:chOff x="2156797" y="3689841"/>
            <a:chExt cx="1595865" cy="1595865"/>
          </a:xfrm>
          <a:solidFill>
            <a:srgbClr val="7030A0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671B7BA-224F-49A9-BE44-B90898E65E98}"/>
                </a:ext>
              </a:extLst>
            </p:cNvPr>
            <p:cNvSpPr/>
            <p:nvPr/>
          </p:nvSpPr>
          <p:spPr>
            <a:xfrm>
              <a:off x="2156797" y="3689841"/>
              <a:ext cx="1595865" cy="15958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630C46C8-0FBB-4DF9-AE05-4F28BECCA62C}"/>
                </a:ext>
              </a:extLst>
            </p:cNvPr>
            <p:cNvSpPr txBox="1"/>
            <p:nvPr/>
          </p:nvSpPr>
          <p:spPr>
            <a:xfrm>
              <a:off x="2390506" y="3923550"/>
              <a:ext cx="1128447" cy="11284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Dissemination of results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9A229-85C5-4074-81C5-71BEA31C8225}"/>
              </a:ext>
            </a:extLst>
          </p:cNvPr>
          <p:cNvGrpSpPr/>
          <p:nvPr/>
        </p:nvGrpSpPr>
        <p:grpSpPr>
          <a:xfrm>
            <a:off x="1087537" y="2585904"/>
            <a:ext cx="2666812" cy="1824465"/>
            <a:chOff x="1416288" y="1410788"/>
            <a:chExt cx="1595865" cy="1595865"/>
          </a:xfrm>
          <a:solidFill>
            <a:srgbClr val="7030A0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7EFE76-9F4D-4F7D-BB86-BE1164D5E82B}"/>
                </a:ext>
              </a:extLst>
            </p:cNvPr>
            <p:cNvSpPr/>
            <p:nvPr/>
          </p:nvSpPr>
          <p:spPr>
            <a:xfrm>
              <a:off x="1416288" y="1410788"/>
              <a:ext cx="1595865" cy="159586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0367767F-02A8-4341-BD29-14A6F70472D1}"/>
                </a:ext>
              </a:extLst>
            </p:cNvPr>
            <p:cNvSpPr txBox="1"/>
            <p:nvPr/>
          </p:nvSpPr>
          <p:spPr>
            <a:xfrm>
              <a:off x="1649997" y="1644497"/>
              <a:ext cx="1128447" cy="11284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Feedback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37B1F7-64AC-474E-9FED-E52F51475D0F}"/>
              </a:ext>
            </a:extLst>
          </p:cNvPr>
          <p:cNvGrpSpPr/>
          <p:nvPr/>
        </p:nvGrpSpPr>
        <p:grpSpPr>
          <a:xfrm>
            <a:off x="3610699" y="2258420"/>
            <a:ext cx="614006" cy="675382"/>
            <a:chOff x="2961721" y="1242210"/>
            <a:chExt cx="424250" cy="538604"/>
          </a:xfrm>
          <a:solidFill>
            <a:srgbClr val="7030A0"/>
          </a:solidFill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28B05938-7037-47B1-A801-33F7FD1C34DC}"/>
                </a:ext>
              </a:extLst>
            </p:cNvPr>
            <p:cNvSpPr/>
            <p:nvPr/>
          </p:nvSpPr>
          <p:spPr>
            <a:xfrm rot="19440000">
              <a:off x="2961721" y="1242210"/>
              <a:ext cx="424250" cy="53860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Right 22">
              <a:extLst>
                <a:ext uri="{FF2B5EF4-FFF2-40B4-BE49-F238E27FC236}">
                  <a16:creationId xmlns:a16="http://schemas.microsoft.com/office/drawing/2014/main" id="{1101C8E4-B688-4527-B806-51A6E09B0B67}"/>
                </a:ext>
              </a:extLst>
            </p:cNvPr>
            <p:cNvSpPr txBox="1"/>
            <p:nvPr/>
          </p:nvSpPr>
          <p:spPr>
            <a:xfrm rot="19440000">
              <a:off x="2973875" y="1387336"/>
              <a:ext cx="296975" cy="3231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CCE40C-45EA-4DEB-BCBC-7EB9C9DB6774}"/>
              </a:ext>
            </a:extLst>
          </p:cNvPr>
          <p:cNvGrpSpPr/>
          <p:nvPr/>
        </p:nvGrpSpPr>
        <p:grpSpPr>
          <a:xfrm>
            <a:off x="2541906" y="4401494"/>
            <a:ext cx="635411" cy="566255"/>
            <a:chOff x="2318883" y="3147541"/>
            <a:chExt cx="538604" cy="424250"/>
          </a:xfrm>
          <a:solidFill>
            <a:srgbClr val="7030A0"/>
          </a:solidFill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AA322DB2-80CD-49F3-9E85-9F518F6CB774}"/>
                </a:ext>
              </a:extLst>
            </p:cNvPr>
            <p:cNvSpPr/>
            <p:nvPr/>
          </p:nvSpPr>
          <p:spPr>
            <a:xfrm rot="15120000">
              <a:off x="2376060" y="3090364"/>
              <a:ext cx="424250" cy="538604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Arrow: Right 18">
              <a:extLst>
                <a:ext uri="{FF2B5EF4-FFF2-40B4-BE49-F238E27FC236}">
                  <a16:creationId xmlns:a16="http://schemas.microsoft.com/office/drawing/2014/main" id="{05B5FA69-056E-4968-B140-FE8594293DD2}"/>
                </a:ext>
              </a:extLst>
            </p:cNvPr>
            <p:cNvSpPr txBox="1"/>
            <p:nvPr/>
          </p:nvSpPr>
          <p:spPr>
            <a:xfrm rot="25920000">
              <a:off x="2459363" y="3258608"/>
              <a:ext cx="296975" cy="3231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764647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8E4F-14E6-4CB8-B11A-A8BB678D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Data Collection</a:t>
            </a:r>
          </a:p>
        </p:txBody>
      </p:sp>
      <p:pic>
        <p:nvPicPr>
          <p:cNvPr id="1026" name="Picture 2" descr="Image result for poop emoji">
            <a:extLst>
              <a:ext uri="{FF2B5EF4-FFF2-40B4-BE49-F238E27FC236}">
                <a16:creationId xmlns:a16="http://schemas.microsoft.com/office/drawing/2014/main" id="{28E707C6-C1BB-48B7-9DBA-382C3A69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01" y="2257425"/>
            <a:ext cx="25622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oop emoji">
            <a:extLst>
              <a:ext uri="{FF2B5EF4-FFF2-40B4-BE49-F238E27FC236}">
                <a16:creationId xmlns:a16="http://schemas.microsoft.com/office/drawing/2014/main" id="{979E9714-646F-4947-B881-4AB90D3A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257425"/>
            <a:ext cx="256222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71D13D-03DA-4D46-B6B3-D8A1495A2CBF}"/>
              </a:ext>
            </a:extLst>
          </p:cNvPr>
          <p:cNvSpPr txBox="1"/>
          <p:nvPr/>
        </p:nvSpPr>
        <p:spPr>
          <a:xfrm>
            <a:off x="4950601" y="3896320"/>
            <a:ext cx="885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Candara" panose="020E0502030303020204" pitchFamily="34" charset="0"/>
              </a:rPr>
              <a:t>in,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87C27-320B-48D2-9F33-6BCECBAFFE79}"/>
              </a:ext>
            </a:extLst>
          </p:cNvPr>
          <p:cNvSpPr txBox="1"/>
          <p:nvPr/>
        </p:nvSpPr>
        <p:spPr>
          <a:xfrm>
            <a:off x="8734427" y="3962995"/>
            <a:ext cx="136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Candara" panose="020E0502030303020204" pitchFamily="34" charset="0"/>
              </a:rPr>
              <a:t>out.</a:t>
            </a:r>
          </a:p>
        </p:txBody>
      </p:sp>
    </p:spTree>
    <p:extLst>
      <p:ext uri="{BB962C8B-B14F-4D97-AF65-F5344CB8AC3E}">
        <p14:creationId xmlns:p14="http://schemas.microsoft.com/office/powerpoint/2010/main" val="92443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4DEC-9D1B-4733-979C-3EE8085F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Data Collection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7AE7-2D5A-4139-B9DA-C48ACA9DF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Data should be collected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accurately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and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consistently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Data should be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timely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Data should be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accessible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and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safely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stored.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Data should be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relevant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to the analysis.</a:t>
            </a:r>
          </a:p>
        </p:txBody>
      </p:sp>
    </p:spTree>
    <p:extLst>
      <p:ext uri="{BB962C8B-B14F-4D97-AF65-F5344CB8AC3E}">
        <p14:creationId xmlns:p14="http://schemas.microsoft.com/office/powerpoint/2010/main" val="9289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8E4F-14E6-4CB8-B11A-A8BB678D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Data Collation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DF58-2217-4BCD-84B4-CE0C3AEAF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574" y="2037481"/>
            <a:ext cx="64247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Ever seen this option when printing?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Collate: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to assemble in proper order</a:t>
            </a:r>
          </a:p>
          <a:p>
            <a:pPr marL="0" indent="0">
              <a:buNone/>
            </a:pPr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Data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collation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includes cleaning, geocoding, and creating new variables.</a:t>
            </a:r>
          </a:p>
        </p:txBody>
      </p:sp>
      <p:pic>
        <p:nvPicPr>
          <p:cNvPr id="2050" name="Picture 2" descr="Image result for collation">
            <a:extLst>
              <a:ext uri="{FF2B5EF4-FFF2-40B4-BE49-F238E27FC236}">
                <a16:creationId xmlns:a16="http://schemas.microsoft.com/office/drawing/2014/main" id="{27194CF6-BEA9-4E33-BBA0-53913B5F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81840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2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9678C5CE-A03A-477A-8036-8395492D15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1330" y="1553477"/>
            <a:ext cx="5846351" cy="38901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0E8451-BBB3-4B54-84B8-7814D8115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25" y="1644569"/>
            <a:ext cx="5572845" cy="3799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A38EBD-3474-44AD-8A26-45C2DA510D0B}"/>
              </a:ext>
            </a:extLst>
          </p:cNvPr>
          <p:cNvSpPr txBox="1"/>
          <p:nvPr/>
        </p:nvSpPr>
        <p:spPr>
          <a:xfrm>
            <a:off x="1232935" y="891146"/>
            <a:ext cx="4233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ndara" panose="020E0502030303020204" pitchFamily="34" charset="0"/>
              </a:rPr>
              <a:t>“I’d rather be grading.”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90691-0EB9-4BE7-96F9-0725E3DFEF35}"/>
              </a:ext>
            </a:extLst>
          </p:cNvPr>
          <p:cNvSpPr txBox="1"/>
          <p:nvPr/>
        </p:nvSpPr>
        <p:spPr>
          <a:xfrm>
            <a:off x="6894075" y="891146"/>
            <a:ext cx="545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ndara" panose="020E0502030303020204" pitchFamily="34" charset="0"/>
              </a:rPr>
              <a:t>“Now we’re cooking with gas!”</a:t>
            </a:r>
          </a:p>
        </p:txBody>
      </p:sp>
    </p:spTree>
    <p:extLst>
      <p:ext uri="{BB962C8B-B14F-4D97-AF65-F5344CB8AC3E}">
        <p14:creationId xmlns:p14="http://schemas.microsoft.com/office/powerpoint/2010/main" val="27917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DCAF5952-A541-4D39-940B-213C4DB6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1" y="859241"/>
            <a:ext cx="5464946" cy="5139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61C099-1E18-4888-8B6C-0E1253636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818028"/>
            <a:ext cx="6030227" cy="518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39593"/>
      </p:ext>
    </p:extLst>
  </p:cSld>
  <p:clrMapOvr>
    <a:masterClrMapping/>
  </p:clrMapOvr>
</p:sld>
</file>

<file path=ppt/theme/theme1.xml><?xml version="1.0" encoding="utf-8"?>
<a:theme xmlns:a="http://schemas.openxmlformats.org/drawingml/2006/main" name="BOSS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S Layout" id="{1FD179CD-5361-4C28-A5C9-7A7EC86C02FF}" vid="{1C835E91-0475-491A-B85D-35E2B73995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BOSS Layout</Template>
  <TotalTime>109</TotalTime>
  <Words>406</Words>
  <Application>Microsoft Office PowerPoint</Application>
  <PresentationFormat>Widescreen</PresentationFormat>
  <Paragraphs>121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Candara</vt:lpstr>
      <vt:lpstr>BOSS Layout</vt:lpstr>
      <vt:lpstr>Crime Analysis Process and Data</vt:lpstr>
      <vt:lpstr>AGENDA</vt:lpstr>
      <vt:lpstr>The Scientific Process</vt:lpstr>
      <vt:lpstr>The Crime Analysis Process</vt:lpstr>
      <vt:lpstr>Data Collection</vt:lpstr>
      <vt:lpstr>Data Collection</vt:lpstr>
      <vt:lpstr>Data Collation</vt:lpstr>
      <vt:lpstr>PowerPoint Presentation</vt:lpstr>
      <vt:lpstr>PowerPoint Presentation</vt:lpstr>
      <vt:lpstr>Data Analysis</vt:lpstr>
      <vt:lpstr>Dissemination of Results</vt:lpstr>
      <vt:lpstr>Dissemination</vt:lpstr>
      <vt:lpstr>Feedback</vt:lpstr>
      <vt:lpstr>Types of Crime Analysis</vt:lpstr>
      <vt:lpstr>Tactical Crime Analysis</vt:lpstr>
      <vt:lpstr>Strategic Crime Analysis</vt:lpstr>
      <vt:lpstr>Crime Analysis Data</vt:lpstr>
      <vt:lpstr>Primary vs. Secondary Data</vt:lpstr>
      <vt:lpstr>Sources of Secondary Data</vt:lpstr>
      <vt:lpstr>Sources of Secondary Data</vt:lpstr>
      <vt:lpstr>PowerPoint Presentation</vt:lpstr>
      <vt:lpstr>PowerPoint Presentation</vt:lpstr>
      <vt:lpstr>PowerPoint Presentation</vt:lpstr>
      <vt:lpstr>PowerPoint Presentation</vt:lpstr>
      <vt:lpstr>Collecting Primary Data</vt:lpstr>
      <vt:lpstr>For next class…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 Analysis Process and Data</dc:title>
  <dc:creator>Stone, Rebecca</dc:creator>
  <cp:lastModifiedBy>Stone, Rebecca</cp:lastModifiedBy>
  <cp:revision>39</cp:revision>
  <dcterms:created xsi:type="dcterms:W3CDTF">2019-01-23T17:35:54Z</dcterms:created>
  <dcterms:modified xsi:type="dcterms:W3CDTF">2019-01-30T20:33:20Z</dcterms:modified>
</cp:coreProperties>
</file>