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2" autoAdjust="0"/>
    <p:restoredTop sz="94660"/>
  </p:normalViewPr>
  <p:slideViewPr>
    <p:cSldViewPr snapToGrid="0">
      <p:cViewPr varScale="1">
        <p:scale>
          <a:sx n="98" d="100"/>
          <a:sy n="98" d="100"/>
        </p:scale>
        <p:origin x="108" y="3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BD501A-8165-4AC8-8FF4-020908A1D1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6B9A6EA-8659-4838-B63C-E6508F4AB0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4DF98C3-C522-44F0-90C3-2705E2917217}"/>
              </a:ext>
            </a:extLst>
          </p:cNvPr>
          <p:cNvSpPr>
            <a:spLocks noGrp="1"/>
          </p:cNvSpPr>
          <p:nvPr>
            <p:ph type="dt" sz="half" idx="10"/>
          </p:nvPr>
        </p:nvSpPr>
        <p:spPr/>
        <p:txBody>
          <a:bodyPr/>
          <a:lstStyle/>
          <a:p>
            <a:fld id="{0C3914C5-6C9A-48DB-9F3F-F8A0A7043348}" type="datetimeFigureOut">
              <a:rPr lang="en-US" smtClean="0"/>
              <a:t>1/24/2019</a:t>
            </a:fld>
            <a:endParaRPr lang="en-US"/>
          </a:p>
        </p:txBody>
      </p:sp>
      <p:sp>
        <p:nvSpPr>
          <p:cNvPr id="5" name="Footer Placeholder 4">
            <a:extLst>
              <a:ext uri="{FF2B5EF4-FFF2-40B4-BE49-F238E27FC236}">
                <a16:creationId xmlns:a16="http://schemas.microsoft.com/office/drawing/2014/main" xmlns="" id="{A6CE281F-AB79-4C7F-8DED-5E5A25E280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D7E23F9-9399-43C0-A0F3-179AB937134C}"/>
              </a:ext>
            </a:extLst>
          </p:cNvPr>
          <p:cNvSpPr>
            <a:spLocks noGrp="1"/>
          </p:cNvSpPr>
          <p:nvPr>
            <p:ph type="sldNum" sz="quarter" idx="12"/>
          </p:nvPr>
        </p:nvSpPr>
        <p:spPr/>
        <p:txBody>
          <a:bodyPr/>
          <a:lstStyle/>
          <a:p>
            <a:fld id="{B0FB9665-3414-4A02-AFF7-C0EC5314489B}" type="slidenum">
              <a:rPr lang="en-US" smtClean="0"/>
              <a:t>‹#›</a:t>
            </a:fld>
            <a:endParaRPr lang="en-US"/>
          </a:p>
        </p:txBody>
      </p:sp>
    </p:spTree>
    <p:extLst>
      <p:ext uri="{BB962C8B-B14F-4D97-AF65-F5344CB8AC3E}">
        <p14:creationId xmlns:p14="http://schemas.microsoft.com/office/powerpoint/2010/main" val="4236879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8600F5-6742-4688-871A-0AB8571346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9A5AE96-2945-427E-8FA2-8516CDD4FBF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91F9557-7710-4DA5-852D-F311CFE24DA5}"/>
              </a:ext>
            </a:extLst>
          </p:cNvPr>
          <p:cNvSpPr>
            <a:spLocks noGrp="1"/>
          </p:cNvSpPr>
          <p:nvPr>
            <p:ph type="dt" sz="half" idx="10"/>
          </p:nvPr>
        </p:nvSpPr>
        <p:spPr/>
        <p:txBody>
          <a:bodyPr/>
          <a:lstStyle/>
          <a:p>
            <a:fld id="{0C3914C5-6C9A-48DB-9F3F-F8A0A7043348}" type="datetimeFigureOut">
              <a:rPr lang="en-US" smtClean="0"/>
              <a:t>1/24/2019</a:t>
            </a:fld>
            <a:endParaRPr lang="en-US"/>
          </a:p>
        </p:txBody>
      </p:sp>
      <p:sp>
        <p:nvSpPr>
          <p:cNvPr id="5" name="Footer Placeholder 4">
            <a:extLst>
              <a:ext uri="{FF2B5EF4-FFF2-40B4-BE49-F238E27FC236}">
                <a16:creationId xmlns:a16="http://schemas.microsoft.com/office/drawing/2014/main" xmlns="" id="{BA2F2A53-0DE3-4CDA-A0C8-2CC33A4318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43DF0D9-9F48-4B80-A747-84F3DDE3575D}"/>
              </a:ext>
            </a:extLst>
          </p:cNvPr>
          <p:cNvSpPr>
            <a:spLocks noGrp="1"/>
          </p:cNvSpPr>
          <p:nvPr>
            <p:ph type="sldNum" sz="quarter" idx="12"/>
          </p:nvPr>
        </p:nvSpPr>
        <p:spPr/>
        <p:txBody>
          <a:bodyPr/>
          <a:lstStyle/>
          <a:p>
            <a:fld id="{B0FB9665-3414-4A02-AFF7-C0EC5314489B}" type="slidenum">
              <a:rPr lang="en-US" smtClean="0"/>
              <a:t>‹#›</a:t>
            </a:fld>
            <a:endParaRPr lang="en-US"/>
          </a:p>
        </p:txBody>
      </p:sp>
    </p:spTree>
    <p:extLst>
      <p:ext uri="{BB962C8B-B14F-4D97-AF65-F5344CB8AC3E}">
        <p14:creationId xmlns:p14="http://schemas.microsoft.com/office/powerpoint/2010/main" val="815412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281E1EA-BCC1-4876-A63A-2DE12C657E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1B06584-7EAC-4FFC-82A6-4D78A15DEC1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30A5FD5-5F70-4A04-A447-409D8A6F5454}"/>
              </a:ext>
            </a:extLst>
          </p:cNvPr>
          <p:cNvSpPr>
            <a:spLocks noGrp="1"/>
          </p:cNvSpPr>
          <p:nvPr>
            <p:ph type="dt" sz="half" idx="10"/>
          </p:nvPr>
        </p:nvSpPr>
        <p:spPr/>
        <p:txBody>
          <a:bodyPr/>
          <a:lstStyle/>
          <a:p>
            <a:fld id="{0C3914C5-6C9A-48DB-9F3F-F8A0A7043348}" type="datetimeFigureOut">
              <a:rPr lang="en-US" smtClean="0"/>
              <a:t>1/24/2019</a:t>
            </a:fld>
            <a:endParaRPr lang="en-US"/>
          </a:p>
        </p:txBody>
      </p:sp>
      <p:sp>
        <p:nvSpPr>
          <p:cNvPr id="5" name="Footer Placeholder 4">
            <a:extLst>
              <a:ext uri="{FF2B5EF4-FFF2-40B4-BE49-F238E27FC236}">
                <a16:creationId xmlns:a16="http://schemas.microsoft.com/office/drawing/2014/main" xmlns="" id="{C78C4B14-0C51-4E1B-88D9-A595E2AF58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D3337A0-85A4-485F-B9F1-BA4DAFD7FCDA}"/>
              </a:ext>
            </a:extLst>
          </p:cNvPr>
          <p:cNvSpPr>
            <a:spLocks noGrp="1"/>
          </p:cNvSpPr>
          <p:nvPr>
            <p:ph type="sldNum" sz="quarter" idx="12"/>
          </p:nvPr>
        </p:nvSpPr>
        <p:spPr/>
        <p:txBody>
          <a:bodyPr/>
          <a:lstStyle/>
          <a:p>
            <a:fld id="{B0FB9665-3414-4A02-AFF7-C0EC5314489B}" type="slidenum">
              <a:rPr lang="en-US" smtClean="0"/>
              <a:t>‹#›</a:t>
            </a:fld>
            <a:endParaRPr lang="en-US"/>
          </a:p>
        </p:txBody>
      </p:sp>
    </p:spTree>
    <p:extLst>
      <p:ext uri="{BB962C8B-B14F-4D97-AF65-F5344CB8AC3E}">
        <p14:creationId xmlns:p14="http://schemas.microsoft.com/office/powerpoint/2010/main" val="293381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4CA878-BBAE-4670-BA16-11D1260FDA23}"/>
              </a:ext>
            </a:extLst>
          </p:cNvPr>
          <p:cNvSpPr>
            <a:spLocks noGrp="1"/>
          </p:cNvSpPr>
          <p:nvPr>
            <p:ph type="title"/>
          </p:nvPr>
        </p:nvSpPr>
        <p:spPr>
          <a:xfrm>
            <a:off x="260230" y="228600"/>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FD8BCBA-B793-47AB-8870-7A6A82ECE894}"/>
              </a:ext>
            </a:extLst>
          </p:cNvPr>
          <p:cNvSpPr>
            <a:spLocks noGrp="1"/>
          </p:cNvSpPr>
          <p:nvPr>
            <p:ph idx="1"/>
          </p:nvPr>
        </p:nvSpPr>
        <p:spPr>
          <a:xfrm>
            <a:off x="1157378" y="1818406"/>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7569669-5A43-4DA5-9C25-A4121202EF9B}"/>
              </a:ext>
            </a:extLst>
          </p:cNvPr>
          <p:cNvSpPr>
            <a:spLocks noGrp="1"/>
          </p:cNvSpPr>
          <p:nvPr>
            <p:ph type="dt" sz="half" idx="10"/>
          </p:nvPr>
        </p:nvSpPr>
        <p:spPr/>
        <p:txBody>
          <a:bodyPr/>
          <a:lstStyle/>
          <a:p>
            <a:fld id="{0C3914C5-6C9A-48DB-9F3F-F8A0A7043348}" type="datetimeFigureOut">
              <a:rPr lang="en-US" smtClean="0"/>
              <a:t>1/24/2019</a:t>
            </a:fld>
            <a:endParaRPr lang="en-US"/>
          </a:p>
        </p:txBody>
      </p:sp>
      <p:sp>
        <p:nvSpPr>
          <p:cNvPr id="5" name="Footer Placeholder 4">
            <a:extLst>
              <a:ext uri="{FF2B5EF4-FFF2-40B4-BE49-F238E27FC236}">
                <a16:creationId xmlns:a16="http://schemas.microsoft.com/office/drawing/2014/main" xmlns="" id="{22006343-E7EE-405F-88E6-1816A5404A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C930096-B2B1-4048-BC5B-D5D5D6B41BA0}"/>
              </a:ext>
            </a:extLst>
          </p:cNvPr>
          <p:cNvSpPr>
            <a:spLocks noGrp="1"/>
          </p:cNvSpPr>
          <p:nvPr>
            <p:ph type="sldNum" sz="quarter" idx="12"/>
          </p:nvPr>
        </p:nvSpPr>
        <p:spPr/>
        <p:txBody>
          <a:bodyPr/>
          <a:lstStyle/>
          <a:p>
            <a:fld id="{B0FB9665-3414-4A02-AFF7-C0EC5314489B}" type="slidenum">
              <a:rPr lang="en-US" smtClean="0"/>
              <a:t>‹#›</a:t>
            </a:fld>
            <a:endParaRPr lang="en-US"/>
          </a:p>
        </p:txBody>
      </p:sp>
    </p:spTree>
    <p:extLst>
      <p:ext uri="{BB962C8B-B14F-4D97-AF65-F5344CB8AC3E}">
        <p14:creationId xmlns:p14="http://schemas.microsoft.com/office/powerpoint/2010/main" val="1078751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E04D50-4AAC-4946-90EF-8BF335F364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A79E2BA-926F-4814-8C73-C9FD82A673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3BA453CA-944A-4458-8D22-0ADD32E903EB}"/>
              </a:ext>
            </a:extLst>
          </p:cNvPr>
          <p:cNvSpPr>
            <a:spLocks noGrp="1"/>
          </p:cNvSpPr>
          <p:nvPr>
            <p:ph type="dt" sz="half" idx="10"/>
          </p:nvPr>
        </p:nvSpPr>
        <p:spPr/>
        <p:txBody>
          <a:bodyPr/>
          <a:lstStyle/>
          <a:p>
            <a:fld id="{0C3914C5-6C9A-48DB-9F3F-F8A0A7043348}" type="datetimeFigureOut">
              <a:rPr lang="en-US" smtClean="0"/>
              <a:t>1/24/2019</a:t>
            </a:fld>
            <a:endParaRPr lang="en-US"/>
          </a:p>
        </p:txBody>
      </p:sp>
      <p:sp>
        <p:nvSpPr>
          <p:cNvPr id="5" name="Footer Placeholder 4">
            <a:extLst>
              <a:ext uri="{FF2B5EF4-FFF2-40B4-BE49-F238E27FC236}">
                <a16:creationId xmlns:a16="http://schemas.microsoft.com/office/drawing/2014/main" xmlns="" id="{FD1F7B4D-A2AE-4738-A629-D6B68ED850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B8BA4A-12B8-4E70-8A7B-BD8A2DBE07E6}"/>
              </a:ext>
            </a:extLst>
          </p:cNvPr>
          <p:cNvSpPr>
            <a:spLocks noGrp="1"/>
          </p:cNvSpPr>
          <p:nvPr>
            <p:ph type="sldNum" sz="quarter" idx="12"/>
          </p:nvPr>
        </p:nvSpPr>
        <p:spPr/>
        <p:txBody>
          <a:bodyPr/>
          <a:lstStyle/>
          <a:p>
            <a:fld id="{B0FB9665-3414-4A02-AFF7-C0EC5314489B}" type="slidenum">
              <a:rPr lang="en-US" smtClean="0"/>
              <a:t>‹#›</a:t>
            </a:fld>
            <a:endParaRPr lang="en-US"/>
          </a:p>
        </p:txBody>
      </p:sp>
    </p:spTree>
    <p:extLst>
      <p:ext uri="{BB962C8B-B14F-4D97-AF65-F5344CB8AC3E}">
        <p14:creationId xmlns:p14="http://schemas.microsoft.com/office/powerpoint/2010/main" val="2819687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EA0208-15C3-443D-9B67-2F5B917E8BC5}"/>
              </a:ext>
            </a:extLst>
          </p:cNvPr>
          <p:cNvSpPr>
            <a:spLocks noGrp="1"/>
          </p:cNvSpPr>
          <p:nvPr>
            <p:ph type="title"/>
          </p:nvPr>
        </p:nvSpPr>
        <p:spPr>
          <a:xfrm>
            <a:off x="277483" y="22578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671A57A-93F3-4434-B040-94A5ACC1CEE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DBFB5E2-0FD5-4415-A69B-34B02DB4525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EA61A37-7F66-4E16-88C9-69B9A9151BA3}"/>
              </a:ext>
            </a:extLst>
          </p:cNvPr>
          <p:cNvSpPr>
            <a:spLocks noGrp="1"/>
          </p:cNvSpPr>
          <p:nvPr>
            <p:ph type="dt" sz="half" idx="10"/>
          </p:nvPr>
        </p:nvSpPr>
        <p:spPr/>
        <p:txBody>
          <a:bodyPr/>
          <a:lstStyle/>
          <a:p>
            <a:fld id="{0C3914C5-6C9A-48DB-9F3F-F8A0A7043348}" type="datetimeFigureOut">
              <a:rPr lang="en-US" smtClean="0"/>
              <a:t>1/24/2019</a:t>
            </a:fld>
            <a:endParaRPr lang="en-US"/>
          </a:p>
        </p:txBody>
      </p:sp>
      <p:sp>
        <p:nvSpPr>
          <p:cNvPr id="6" name="Footer Placeholder 5">
            <a:extLst>
              <a:ext uri="{FF2B5EF4-FFF2-40B4-BE49-F238E27FC236}">
                <a16:creationId xmlns:a16="http://schemas.microsoft.com/office/drawing/2014/main" xmlns="" id="{9ADCCAD4-ECB2-4286-896B-52CA65E498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F89C284-65BE-4DE7-BF34-DDF71EAD5AD2}"/>
              </a:ext>
            </a:extLst>
          </p:cNvPr>
          <p:cNvSpPr>
            <a:spLocks noGrp="1"/>
          </p:cNvSpPr>
          <p:nvPr>
            <p:ph type="sldNum" sz="quarter" idx="12"/>
          </p:nvPr>
        </p:nvSpPr>
        <p:spPr/>
        <p:txBody>
          <a:bodyPr/>
          <a:lstStyle/>
          <a:p>
            <a:fld id="{B0FB9665-3414-4A02-AFF7-C0EC5314489B}" type="slidenum">
              <a:rPr lang="en-US" smtClean="0"/>
              <a:t>‹#›</a:t>
            </a:fld>
            <a:endParaRPr lang="en-US"/>
          </a:p>
        </p:txBody>
      </p:sp>
    </p:spTree>
    <p:extLst>
      <p:ext uri="{BB962C8B-B14F-4D97-AF65-F5344CB8AC3E}">
        <p14:creationId xmlns:p14="http://schemas.microsoft.com/office/powerpoint/2010/main" val="1599924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481245-4686-4BB4-A31F-2D4872983316}"/>
              </a:ext>
            </a:extLst>
          </p:cNvPr>
          <p:cNvSpPr>
            <a:spLocks noGrp="1"/>
          </p:cNvSpPr>
          <p:nvPr>
            <p:ph type="title"/>
          </p:nvPr>
        </p:nvSpPr>
        <p:spPr>
          <a:xfrm>
            <a:off x="279071" y="27225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BC8B747-56A1-4BAD-A22E-C10A23B127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9011FC9E-C3E1-4F4D-BA98-03661486461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9BCF4BA-BA04-4879-8E29-E423C9D375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D6052E21-84D6-453C-BBB4-7BBC0BF7A45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41693B7-0EDD-4407-94CB-CF27C3EBA309}"/>
              </a:ext>
            </a:extLst>
          </p:cNvPr>
          <p:cNvSpPr>
            <a:spLocks noGrp="1"/>
          </p:cNvSpPr>
          <p:nvPr>
            <p:ph type="dt" sz="half" idx="10"/>
          </p:nvPr>
        </p:nvSpPr>
        <p:spPr/>
        <p:txBody>
          <a:bodyPr/>
          <a:lstStyle/>
          <a:p>
            <a:fld id="{0C3914C5-6C9A-48DB-9F3F-F8A0A7043348}" type="datetimeFigureOut">
              <a:rPr lang="en-US" smtClean="0"/>
              <a:t>1/24/2019</a:t>
            </a:fld>
            <a:endParaRPr lang="en-US"/>
          </a:p>
        </p:txBody>
      </p:sp>
      <p:sp>
        <p:nvSpPr>
          <p:cNvPr id="8" name="Footer Placeholder 7">
            <a:extLst>
              <a:ext uri="{FF2B5EF4-FFF2-40B4-BE49-F238E27FC236}">
                <a16:creationId xmlns:a16="http://schemas.microsoft.com/office/drawing/2014/main" xmlns="" id="{FCAD9EC9-1C72-4331-9C4D-4018A2A450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A26B25A-0920-48FC-8482-B4A38EAE28BF}"/>
              </a:ext>
            </a:extLst>
          </p:cNvPr>
          <p:cNvSpPr>
            <a:spLocks noGrp="1"/>
          </p:cNvSpPr>
          <p:nvPr>
            <p:ph type="sldNum" sz="quarter" idx="12"/>
          </p:nvPr>
        </p:nvSpPr>
        <p:spPr/>
        <p:txBody>
          <a:bodyPr/>
          <a:lstStyle/>
          <a:p>
            <a:fld id="{B0FB9665-3414-4A02-AFF7-C0EC5314489B}" type="slidenum">
              <a:rPr lang="en-US" smtClean="0"/>
              <a:t>‹#›</a:t>
            </a:fld>
            <a:endParaRPr lang="en-US"/>
          </a:p>
        </p:txBody>
      </p:sp>
    </p:spTree>
    <p:extLst>
      <p:ext uri="{BB962C8B-B14F-4D97-AF65-F5344CB8AC3E}">
        <p14:creationId xmlns:p14="http://schemas.microsoft.com/office/powerpoint/2010/main" val="4256752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7D44FA-1054-4B2F-80C4-AF0439D1E4FD}"/>
              </a:ext>
            </a:extLst>
          </p:cNvPr>
          <p:cNvSpPr>
            <a:spLocks noGrp="1"/>
          </p:cNvSpPr>
          <p:nvPr>
            <p:ph type="title"/>
          </p:nvPr>
        </p:nvSpPr>
        <p:spPr>
          <a:xfrm>
            <a:off x="242977" y="244356"/>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xmlns="" id="{FDA31E5E-EB04-474A-977B-CB5C2E388581}"/>
              </a:ext>
            </a:extLst>
          </p:cNvPr>
          <p:cNvSpPr>
            <a:spLocks noGrp="1"/>
          </p:cNvSpPr>
          <p:nvPr>
            <p:ph type="dt" sz="half" idx="10"/>
          </p:nvPr>
        </p:nvSpPr>
        <p:spPr/>
        <p:txBody>
          <a:bodyPr/>
          <a:lstStyle/>
          <a:p>
            <a:fld id="{0C3914C5-6C9A-48DB-9F3F-F8A0A7043348}" type="datetimeFigureOut">
              <a:rPr lang="en-US" smtClean="0"/>
              <a:t>1/24/2019</a:t>
            </a:fld>
            <a:endParaRPr lang="en-US"/>
          </a:p>
        </p:txBody>
      </p:sp>
      <p:sp>
        <p:nvSpPr>
          <p:cNvPr id="4" name="Footer Placeholder 3">
            <a:extLst>
              <a:ext uri="{FF2B5EF4-FFF2-40B4-BE49-F238E27FC236}">
                <a16:creationId xmlns:a16="http://schemas.microsoft.com/office/drawing/2014/main" xmlns="" id="{BD4D406B-DF22-4BAA-B453-72FAA376BF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C0E0A7FF-4610-46B0-96F3-724E5D4CF421}"/>
              </a:ext>
            </a:extLst>
          </p:cNvPr>
          <p:cNvSpPr>
            <a:spLocks noGrp="1"/>
          </p:cNvSpPr>
          <p:nvPr>
            <p:ph type="sldNum" sz="quarter" idx="12"/>
          </p:nvPr>
        </p:nvSpPr>
        <p:spPr/>
        <p:txBody>
          <a:bodyPr/>
          <a:lstStyle/>
          <a:p>
            <a:fld id="{B0FB9665-3414-4A02-AFF7-C0EC5314489B}" type="slidenum">
              <a:rPr lang="en-US" smtClean="0"/>
              <a:t>‹#›</a:t>
            </a:fld>
            <a:endParaRPr lang="en-US"/>
          </a:p>
        </p:txBody>
      </p:sp>
    </p:spTree>
    <p:extLst>
      <p:ext uri="{BB962C8B-B14F-4D97-AF65-F5344CB8AC3E}">
        <p14:creationId xmlns:p14="http://schemas.microsoft.com/office/powerpoint/2010/main" val="2078871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4DFBA8B-298C-441F-80D0-42F43BDEEB6C}"/>
              </a:ext>
            </a:extLst>
          </p:cNvPr>
          <p:cNvSpPr>
            <a:spLocks noGrp="1"/>
          </p:cNvSpPr>
          <p:nvPr>
            <p:ph type="dt" sz="half" idx="10"/>
          </p:nvPr>
        </p:nvSpPr>
        <p:spPr/>
        <p:txBody>
          <a:bodyPr/>
          <a:lstStyle/>
          <a:p>
            <a:fld id="{0C3914C5-6C9A-48DB-9F3F-F8A0A7043348}" type="datetimeFigureOut">
              <a:rPr lang="en-US" smtClean="0"/>
              <a:t>1/24/2019</a:t>
            </a:fld>
            <a:endParaRPr lang="en-US"/>
          </a:p>
        </p:txBody>
      </p:sp>
      <p:sp>
        <p:nvSpPr>
          <p:cNvPr id="3" name="Footer Placeholder 2">
            <a:extLst>
              <a:ext uri="{FF2B5EF4-FFF2-40B4-BE49-F238E27FC236}">
                <a16:creationId xmlns:a16="http://schemas.microsoft.com/office/drawing/2014/main" xmlns="" id="{F039C61A-EDAD-45D4-A2A7-79714F44EE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0BC8B9E1-34BE-41F5-9510-A2CDF99A833B}"/>
              </a:ext>
            </a:extLst>
          </p:cNvPr>
          <p:cNvSpPr>
            <a:spLocks noGrp="1"/>
          </p:cNvSpPr>
          <p:nvPr>
            <p:ph type="sldNum" sz="quarter" idx="12"/>
          </p:nvPr>
        </p:nvSpPr>
        <p:spPr/>
        <p:txBody>
          <a:bodyPr/>
          <a:lstStyle/>
          <a:p>
            <a:fld id="{B0FB9665-3414-4A02-AFF7-C0EC5314489B}" type="slidenum">
              <a:rPr lang="en-US" smtClean="0"/>
              <a:t>‹#›</a:t>
            </a:fld>
            <a:endParaRPr lang="en-US"/>
          </a:p>
        </p:txBody>
      </p:sp>
    </p:spTree>
    <p:extLst>
      <p:ext uri="{BB962C8B-B14F-4D97-AF65-F5344CB8AC3E}">
        <p14:creationId xmlns:p14="http://schemas.microsoft.com/office/powerpoint/2010/main" val="2994442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C0E21A-6F6B-4CEF-9CE9-30DCE5443D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202CAE1-35BA-42B8-9549-49FFF16FC4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CC663CD-B8DA-42E7-854C-E5B3FAE8CA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92534F63-C4E1-4C2E-A297-9BB2EF10E0F6}"/>
              </a:ext>
            </a:extLst>
          </p:cNvPr>
          <p:cNvSpPr>
            <a:spLocks noGrp="1"/>
          </p:cNvSpPr>
          <p:nvPr>
            <p:ph type="dt" sz="half" idx="10"/>
          </p:nvPr>
        </p:nvSpPr>
        <p:spPr/>
        <p:txBody>
          <a:bodyPr/>
          <a:lstStyle/>
          <a:p>
            <a:fld id="{0C3914C5-6C9A-48DB-9F3F-F8A0A7043348}" type="datetimeFigureOut">
              <a:rPr lang="en-US" smtClean="0"/>
              <a:t>1/24/2019</a:t>
            </a:fld>
            <a:endParaRPr lang="en-US"/>
          </a:p>
        </p:txBody>
      </p:sp>
      <p:sp>
        <p:nvSpPr>
          <p:cNvPr id="6" name="Footer Placeholder 5">
            <a:extLst>
              <a:ext uri="{FF2B5EF4-FFF2-40B4-BE49-F238E27FC236}">
                <a16:creationId xmlns:a16="http://schemas.microsoft.com/office/drawing/2014/main" xmlns="" id="{5FBA3911-53B0-4989-B7D1-4F796E9F55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8F19035-0EB8-43D0-8922-68373767D75C}"/>
              </a:ext>
            </a:extLst>
          </p:cNvPr>
          <p:cNvSpPr>
            <a:spLocks noGrp="1"/>
          </p:cNvSpPr>
          <p:nvPr>
            <p:ph type="sldNum" sz="quarter" idx="12"/>
          </p:nvPr>
        </p:nvSpPr>
        <p:spPr/>
        <p:txBody>
          <a:bodyPr/>
          <a:lstStyle/>
          <a:p>
            <a:fld id="{B0FB9665-3414-4A02-AFF7-C0EC5314489B}" type="slidenum">
              <a:rPr lang="en-US" smtClean="0"/>
              <a:t>‹#›</a:t>
            </a:fld>
            <a:endParaRPr lang="en-US"/>
          </a:p>
        </p:txBody>
      </p:sp>
    </p:spTree>
    <p:extLst>
      <p:ext uri="{BB962C8B-B14F-4D97-AF65-F5344CB8AC3E}">
        <p14:creationId xmlns:p14="http://schemas.microsoft.com/office/powerpoint/2010/main" val="4087863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1881C1-6B75-4A39-9772-F5A3D77FAD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ACB3A67-29EE-4662-BB11-318274EBCF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502AD303-3DB5-467A-BC57-CCED9DDF59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B25E8689-BF22-4301-8534-D16C24830750}"/>
              </a:ext>
            </a:extLst>
          </p:cNvPr>
          <p:cNvSpPr>
            <a:spLocks noGrp="1"/>
          </p:cNvSpPr>
          <p:nvPr>
            <p:ph type="dt" sz="half" idx="10"/>
          </p:nvPr>
        </p:nvSpPr>
        <p:spPr/>
        <p:txBody>
          <a:bodyPr/>
          <a:lstStyle/>
          <a:p>
            <a:fld id="{0C3914C5-6C9A-48DB-9F3F-F8A0A7043348}" type="datetimeFigureOut">
              <a:rPr lang="en-US" smtClean="0"/>
              <a:t>1/24/2019</a:t>
            </a:fld>
            <a:endParaRPr lang="en-US"/>
          </a:p>
        </p:txBody>
      </p:sp>
      <p:sp>
        <p:nvSpPr>
          <p:cNvPr id="6" name="Footer Placeholder 5">
            <a:extLst>
              <a:ext uri="{FF2B5EF4-FFF2-40B4-BE49-F238E27FC236}">
                <a16:creationId xmlns:a16="http://schemas.microsoft.com/office/drawing/2014/main" xmlns="" id="{79EF527C-B23A-4312-9710-DA3DFEF5FF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219234E-C97F-4285-98B2-037113982805}"/>
              </a:ext>
            </a:extLst>
          </p:cNvPr>
          <p:cNvSpPr>
            <a:spLocks noGrp="1"/>
          </p:cNvSpPr>
          <p:nvPr>
            <p:ph type="sldNum" sz="quarter" idx="12"/>
          </p:nvPr>
        </p:nvSpPr>
        <p:spPr/>
        <p:txBody>
          <a:bodyPr/>
          <a:lstStyle/>
          <a:p>
            <a:fld id="{B0FB9665-3414-4A02-AFF7-C0EC5314489B}" type="slidenum">
              <a:rPr lang="en-US" smtClean="0"/>
              <a:t>‹#›</a:t>
            </a:fld>
            <a:endParaRPr lang="en-US"/>
          </a:p>
        </p:txBody>
      </p:sp>
    </p:spTree>
    <p:extLst>
      <p:ext uri="{BB962C8B-B14F-4D97-AF65-F5344CB8AC3E}">
        <p14:creationId xmlns:p14="http://schemas.microsoft.com/office/powerpoint/2010/main" val="4127595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3D98291-300D-4A82-9E50-10F4A61973C9}"/>
              </a:ext>
            </a:extLst>
          </p:cNvPr>
          <p:cNvSpPr>
            <a:spLocks noGrp="1"/>
          </p:cNvSpPr>
          <p:nvPr>
            <p:ph type="title"/>
          </p:nvPr>
        </p:nvSpPr>
        <p:spPr>
          <a:xfrm>
            <a:off x="217098" y="23572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2E5C475-7B35-4D2B-8E85-548940D116E1}"/>
              </a:ext>
            </a:extLst>
          </p:cNvPr>
          <p:cNvSpPr>
            <a:spLocks noGrp="1"/>
          </p:cNvSpPr>
          <p:nvPr>
            <p:ph type="body" idx="1"/>
          </p:nvPr>
        </p:nvSpPr>
        <p:spPr>
          <a:xfrm>
            <a:off x="958970" y="1783151"/>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D16F963-9E15-4B1B-BC09-C89CF26E69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3914C5-6C9A-48DB-9F3F-F8A0A7043348}" type="datetimeFigureOut">
              <a:rPr lang="en-US" smtClean="0"/>
              <a:t>1/24/2019</a:t>
            </a:fld>
            <a:endParaRPr lang="en-US"/>
          </a:p>
        </p:txBody>
      </p:sp>
      <p:sp>
        <p:nvSpPr>
          <p:cNvPr id="5" name="Footer Placeholder 4">
            <a:extLst>
              <a:ext uri="{FF2B5EF4-FFF2-40B4-BE49-F238E27FC236}">
                <a16:creationId xmlns:a16="http://schemas.microsoft.com/office/drawing/2014/main" xmlns="" id="{137BC824-4199-4999-93A4-39017A2402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EBF689C-9246-4A60-A022-131BE0AFC4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FB9665-3414-4A02-AFF7-C0EC5314489B}" type="slidenum">
              <a:rPr lang="en-US" smtClean="0"/>
              <a:t>‹#›</a:t>
            </a:fld>
            <a:endParaRPr lang="en-US"/>
          </a:p>
        </p:txBody>
      </p:sp>
    </p:spTree>
    <p:extLst>
      <p:ext uri="{BB962C8B-B14F-4D97-AF65-F5344CB8AC3E}">
        <p14:creationId xmlns:p14="http://schemas.microsoft.com/office/powerpoint/2010/main" val="27016618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225613-9858-4623-9F9C-A3F770E3479B}"/>
              </a:ext>
            </a:extLst>
          </p:cNvPr>
          <p:cNvSpPr>
            <a:spLocks noGrp="1"/>
          </p:cNvSpPr>
          <p:nvPr>
            <p:ph type="ctrTitle"/>
          </p:nvPr>
        </p:nvSpPr>
        <p:spPr/>
        <p:txBody>
          <a:bodyPr/>
          <a:lstStyle/>
          <a:p>
            <a:r>
              <a:rPr lang="en-US" dirty="0">
                <a:solidFill>
                  <a:srgbClr val="7030A0"/>
                </a:solidFill>
                <a:latin typeface="Candara" panose="020E0502030303020204" pitchFamily="34" charset="0"/>
              </a:rPr>
              <a:t>The geometry of crime and Crime Pattern Theory</a:t>
            </a:r>
          </a:p>
        </p:txBody>
      </p:sp>
      <p:sp>
        <p:nvSpPr>
          <p:cNvPr id="3" name="Subtitle 2">
            <a:extLst>
              <a:ext uri="{FF2B5EF4-FFF2-40B4-BE49-F238E27FC236}">
                <a16:creationId xmlns:a16="http://schemas.microsoft.com/office/drawing/2014/main" xmlns="" id="{D591AF8D-06E4-4B7E-91B4-EAECD0D1F32A}"/>
              </a:ext>
            </a:extLst>
          </p:cNvPr>
          <p:cNvSpPr>
            <a:spLocks noGrp="1"/>
          </p:cNvSpPr>
          <p:nvPr>
            <p:ph type="subTitle" idx="1"/>
          </p:nvPr>
        </p:nvSpPr>
        <p:spPr/>
        <p:txBody>
          <a:bodyPr/>
          <a:lstStyle/>
          <a:p>
            <a:r>
              <a:rPr lang="en-US" dirty="0">
                <a:solidFill>
                  <a:schemeClr val="tx1">
                    <a:lumMod val="50000"/>
                    <a:lumOff val="50000"/>
                  </a:schemeClr>
                </a:solidFill>
                <a:latin typeface="Candara" panose="020E0502030303020204" pitchFamily="34" charset="0"/>
              </a:rPr>
              <a:t>Crime Mapping</a:t>
            </a:r>
          </a:p>
          <a:p>
            <a:r>
              <a:rPr lang="en-US" dirty="0">
                <a:solidFill>
                  <a:schemeClr val="tx1">
                    <a:lumMod val="50000"/>
                    <a:lumOff val="50000"/>
                  </a:schemeClr>
                </a:solidFill>
                <a:latin typeface="Candara" panose="020E0502030303020204" pitchFamily="34" charset="0"/>
              </a:rPr>
              <a:t>Week 2, Day 2</a:t>
            </a:r>
          </a:p>
        </p:txBody>
      </p:sp>
    </p:spTree>
    <p:extLst>
      <p:ext uri="{BB962C8B-B14F-4D97-AF65-F5344CB8AC3E}">
        <p14:creationId xmlns:p14="http://schemas.microsoft.com/office/powerpoint/2010/main" val="15130032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6112AE6A-8CFA-4166-8220-70F9B4323F15}"/>
              </a:ext>
            </a:extLst>
          </p:cNvPr>
          <p:cNvSpPr/>
          <p:nvPr/>
        </p:nvSpPr>
        <p:spPr>
          <a:xfrm>
            <a:off x="235131" y="418011"/>
            <a:ext cx="3135086" cy="1293223"/>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Candara" panose="020E0502030303020204" pitchFamily="34" charset="0"/>
              </a:rPr>
              <a:t>Individual</a:t>
            </a:r>
          </a:p>
        </p:txBody>
      </p:sp>
      <p:sp>
        <p:nvSpPr>
          <p:cNvPr id="5" name="Flowchart: Decision 4">
            <a:extLst>
              <a:ext uri="{FF2B5EF4-FFF2-40B4-BE49-F238E27FC236}">
                <a16:creationId xmlns:a16="http://schemas.microsoft.com/office/drawing/2014/main" xmlns="" id="{8735CA78-E87C-4420-B4D1-20026DE09EFA}"/>
              </a:ext>
            </a:extLst>
          </p:cNvPr>
          <p:cNvSpPr/>
          <p:nvPr/>
        </p:nvSpPr>
        <p:spPr>
          <a:xfrm>
            <a:off x="2869474" y="1848394"/>
            <a:ext cx="3762103" cy="1580606"/>
          </a:xfrm>
          <a:prstGeom prst="flowChartDecision">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Candara" panose="020E0502030303020204" pitchFamily="34" charset="0"/>
              </a:rPr>
              <a:t>Decisions</a:t>
            </a:r>
          </a:p>
        </p:txBody>
      </p:sp>
      <p:sp>
        <p:nvSpPr>
          <p:cNvPr id="6" name="Rectangle: Rounded Corners 5">
            <a:extLst>
              <a:ext uri="{FF2B5EF4-FFF2-40B4-BE49-F238E27FC236}">
                <a16:creationId xmlns:a16="http://schemas.microsoft.com/office/drawing/2014/main" xmlns="" id="{D52092A0-CD1F-47A7-9B61-DAE525CAA9D6}"/>
              </a:ext>
            </a:extLst>
          </p:cNvPr>
          <p:cNvSpPr/>
          <p:nvPr/>
        </p:nvSpPr>
        <p:spPr>
          <a:xfrm>
            <a:off x="6004560" y="3566160"/>
            <a:ext cx="3135086" cy="1201783"/>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Candara" panose="020E0502030303020204" pitchFamily="34" charset="0"/>
              </a:rPr>
              <a:t>Decision template</a:t>
            </a:r>
          </a:p>
        </p:txBody>
      </p:sp>
      <p:sp>
        <p:nvSpPr>
          <p:cNvPr id="7" name="Flowchart: Decision 6">
            <a:extLst>
              <a:ext uri="{FF2B5EF4-FFF2-40B4-BE49-F238E27FC236}">
                <a16:creationId xmlns:a16="http://schemas.microsoft.com/office/drawing/2014/main" xmlns="" id="{437CA6C6-0759-411F-AE38-A969371FE113}"/>
              </a:ext>
            </a:extLst>
          </p:cNvPr>
          <p:cNvSpPr/>
          <p:nvPr/>
        </p:nvSpPr>
        <p:spPr>
          <a:xfrm>
            <a:off x="8325394" y="5042262"/>
            <a:ext cx="3762103" cy="1580606"/>
          </a:xfrm>
          <a:prstGeom prst="flowChartDecision">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Candara" panose="020E0502030303020204" pitchFamily="34" charset="0"/>
              </a:rPr>
              <a:t>Regularize decisions</a:t>
            </a:r>
          </a:p>
        </p:txBody>
      </p:sp>
      <p:cxnSp>
        <p:nvCxnSpPr>
          <p:cNvPr id="10" name="Connector: Elbow 9">
            <a:extLst>
              <a:ext uri="{FF2B5EF4-FFF2-40B4-BE49-F238E27FC236}">
                <a16:creationId xmlns:a16="http://schemas.microsoft.com/office/drawing/2014/main" xmlns="" id="{F81C1726-6935-4C2C-A777-5E2A5D0F4577}"/>
              </a:ext>
            </a:extLst>
          </p:cNvPr>
          <p:cNvCxnSpPr>
            <a:cxnSpLocks/>
            <a:stCxn id="4" idx="2"/>
            <a:endCxn id="5" idx="1"/>
          </p:cNvCxnSpPr>
          <p:nvPr/>
        </p:nvCxnSpPr>
        <p:spPr>
          <a:xfrm rot="16200000" flipH="1">
            <a:off x="1872343" y="1641565"/>
            <a:ext cx="927463" cy="1066800"/>
          </a:xfrm>
          <a:prstGeom prst="bentConnector2">
            <a:avLst/>
          </a:prstGeom>
          <a:ln w="57150">
            <a:tailEnd type="triangle"/>
          </a:ln>
        </p:spPr>
        <p:style>
          <a:lnRef idx="1">
            <a:schemeClr val="dk1"/>
          </a:lnRef>
          <a:fillRef idx="0">
            <a:schemeClr val="dk1"/>
          </a:fillRef>
          <a:effectRef idx="0">
            <a:schemeClr val="dk1"/>
          </a:effectRef>
          <a:fontRef idx="minor">
            <a:schemeClr val="tx1"/>
          </a:fontRef>
        </p:style>
      </p:cxnSp>
      <p:cxnSp>
        <p:nvCxnSpPr>
          <p:cNvPr id="12" name="Connector: Elbow 11">
            <a:extLst>
              <a:ext uri="{FF2B5EF4-FFF2-40B4-BE49-F238E27FC236}">
                <a16:creationId xmlns:a16="http://schemas.microsoft.com/office/drawing/2014/main" xmlns="" id="{2F79FF8B-8623-4A73-838B-03664461B6E2}"/>
              </a:ext>
            </a:extLst>
          </p:cNvPr>
          <p:cNvCxnSpPr>
            <a:cxnSpLocks/>
            <a:stCxn id="5" idx="2"/>
            <a:endCxn id="6" idx="1"/>
          </p:cNvCxnSpPr>
          <p:nvPr/>
        </p:nvCxnSpPr>
        <p:spPr>
          <a:xfrm rot="16200000" flipH="1">
            <a:off x="5008517" y="3171009"/>
            <a:ext cx="738052" cy="1254034"/>
          </a:xfrm>
          <a:prstGeom prst="bentConnector2">
            <a:avLst/>
          </a:prstGeom>
          <a:ln w="57150">
            <a:tailEnd type="triangle"/>
          </a:ln>
        </p:spPr>
        <p:style>
          <a:lnRef idx="1">
            <a:schemeClr val="dk1"/>
          </a:lnRef>
          <a:fillRef idx="0">
            <a:schemeClr val="dk1"/>
          </a:fillRef>
          <a:effectRef idx="0">
            <a:schemeClr val="dk1"/>
          </a:effectRef>
          <a:fontRef idx="minor">
            <a:schemeClr val="tx1"/>
          </a:fontRef>
        </p:style>
      </p:cxnSp>
      <p:cxnSp>
        <p:nvCxnSpPr>
          <p:cNvPr id="15" name="Connector: Elbow 14">
            <a:extLst>
              <a:ext uri="{FF2B5EF4-FFF2-40B4-BE49-F238E27FC236}">
                <a16:creationId xmlns:a16="http://schemas.microsoft.com/office/drawing/2014/main" xmlns="" id="{A3C9B62F-3F72-4F28-8110-00BF8122FAFF}"/>
              </a:ext>
            </a:extLst>
          </p:cNvPr>
          <p:cNvCxnSpPr>
            <a:cxnSpLocks/>
            <a:stCxn id="6" idx="2"/>
            <a:endCxn id="7" idx="1"/>
          </p:cNvCxnSpPr>
          <p:nvPr/>
        </p:nvCxnSpPr>
        <p:spPr>
          <a:xfrm rot="16200000" flipH="1">
            <a:off x="7416437" y="4923608"/>
            <a:ext cx="1064622" cy="753291"/>
          </a:xfrm>
          <a:prstGeom prst="bentConnector2">
            <a:avLst/>
          </a:prstGeom>
          <a:ln w="57150">
            <a:tailEnd type="triangle"/>
          </a:ln>
        </p:spPr>
        <p:style>
          <a:lnRef idx="1">
            <a:schemeClr val="dk1"/>
          </a:lnRef>
          <a:fillRef idx="0">
            <a:schemeClr val="dk1"/>
          </a:fillRef>
          <a:effectRef idx="0">
            <a:schemeClr val="dk1"/>
          </a:effectRef>
          <a:fontRef idx="minor">
            <a:schemeClr val="tx1"/>
          </a:fontRef>
        </p:style>
      </p:cxnSp>
      <p:sp>
        <p:nvSpPr>
          <p:cNvPr id="18" name="Arc 17">
            <a:extLst>
              <a:ext uri="{FF2B5EF4-FFF2-40B4-BE49-F238E27FC236}">
                <a16:creationId xmlns:a16="http://schemas.microsoft.com/office/drawing/2014/main" xmlns="" id="{E1AA80BD-40B4-41AD-9E5D-501F5463C561}"/>
              </a:ext>
            </a:extLst>
          </p:cNvPr>
          <p:cNvSpPr/>
          <p:nvPr/>
        </p:nvSpPr>
        <p:spPr>
          <a:xfrm>
            <a:off x="7707086" y="4073978"/>
            <a:ext cx="3313611" cy="2452549"/>
          </a:xfrm>
          <a:prstGeom prst="arc">
            <a:avLst/>
          </a:prstGeom>
          <a:ln w="57150">
            <a:headEnd type="triangl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 name="Speech Bubble: Rectangle with Corners Rounded 2">
            <a:extLst>
              <a:ext uri="{FF2B5EF4-FFF2-40B4-BE49-F238E27FC236}">
                <a16:creationId xmlns:a16="http://schemas.microsoft.com/office/drawing/2014/main" xmlns="" id="{1062B628-0A7D-4CD3-BF92-3E3B6D8D26D3}"/>
              </a:ext>
            </a:extLst>
          </p:cNvPr>
          <p:cNvSpPr/>
          <p:nvPr/>
        </p:nvSpPr>
        <p:spPr>
          <a:xfrm>
            <a:off x="235131" y="4073978"/>
            <a:ext cx="3378926" cy="2677887"/>
          </a:xfrm>
          <a:prstGeom prst="wedgeRoundRectCallout">
            <a:avLst>
              <a:gd name="adj1" fmla="val 157775"/>
              <a:gd name="adj2" fmla="val 12744"/>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latin typeface="Candara" panose="020E0502030303020204" pitchFamily="34" charset="0"/>
              </a:rPr>
              <a:t>When activities are repeated frequently, decisions become regularized.</a:t>
            </a:r>
          </a:p>
        </p:txBody>
      </p:sp>
    </p:spTree>
    <p:extLst>
      <p:ext uri="{BB962C8B-B14F-4D97-AF65-F5344CB8AC3E}">
        <p14:creationId xmlns:p14="http://schemas.microsoft.com/office/powerpoint/2010/main" val="2546709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6112AE6A-8CFA-4166-8220-70F9B4323F15}"/>
              </a:ext>
            </a:extLst>
          </p:cNvPr>
          <p:cNvSpPr/>
          <p:nvPr/>
        </p:nvSpPr>
        <p:spPr>
          <a:xfrm>
            <a:off x="235131" y="418011"/>
            <a:ext cx="3135086" cy="1293223"/>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Candara" panose="020E0502030303020204" pitchFamily="34" charset="0"/>
              </a:rPr>
              <a:t>Individual</a:t>
            </a:r>
          </a:p>
        </p:txBody>
      </p:sp>
      <p:sp>
        <p:nvSpPr>
          <p:cNvPr id="5" name="Flowchart: Decision 4">
            <a:extLst>
              <a:ext uri="{FF2B5EF4-FFF2-40B4-BE49-F238E27FC236}">
                <a16:creationId xmlns:a16="http://schemas.microsoft.com/office/drawing/2014/main" xmlns="" id="{8735CA78-E87C-4420-B4D1-20026DE09EFA}"/>
              </a:ext>
            </a:extLst>
          </p:cNvPr>
          <p:cNvSpPr/>
          <p:nvPr/>
        </p:nvSpPr>
        <p:spPr>
          <a:xfrm>
            <a:off x="2869474" y="1848394"/>
            <a:ext cx="3762103" cy="1580606"/>
          </a:xfrm>
          <a:prstGeom prst="flowChartDecision">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Candara" panose="020E0502030303020204" pitchFamily="34" charset="0"/>
              </a:rPr>
              <a:t>Decisions</a:t>
            </a:r>
          </a:p>
        </p:txBody>
      </p:sp>
      <p:sp>
        <p:nvSpPr>
          <p:cNvPr id="6" name="Rectangle: Rounded Corners 5">
            <a:extLst>
              <a:ext uri="{FF2B5EF4-FFF2-40B4-BE49-F238E27FC236}">
                <a16:creationId xmlns:a16="http://schemas.microsoft.com/office/drawing/2014/main" xmlns="" id="{D52092A0-CD1F-47A7-9B61-DAE525CAA9D6}"/>
              </a:ext>
            </a:extLst>
          </p:cNvPr>
          <p:cNvSpPr/>
          <p:nvPr/>
        </p:nvSpPr>
        <p:spPr>
          <a:xfrm>
            <a:off x="6004560" y="3566160"/>
            <a:ext cx="3135086" cy="1201783"/>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Candara" panose="020E0502030303020204" pitchFamily="34" charset="0"/>
              </a:rPr>
              <a:t>Decision template</a:t>
            </a:r>
          </a:p>
        </p:txBody>
      </p:sp>
      <p:sp>
        <p:nvSpPr>
          <p:cNvPr id="7" name="Flowchart: Decision 6">
            <a:extLst>
              <a:ext uri="{FF2B5EF4-FFF2-40B4-BE49-F238E27FC236}">
                <a16:creationId xmlns:a16="http://schemas.microsoft.com/office/drawing/2014/main" xmlns="" id="{437CA6C6-0759-411F-AE38-A969371FE113}"/>
              </a:ext>
            </a:extLst>
          </p:cNvPr>
          <p:cNvSpPr/>
          <p:nvPr/>
        </p:nvSpPr>
        <p:spPr>
          <a:xfrm>
            <a:off x="8325394" y="5042262"/>
            <a:ext cx="3762103" cy="1580606"/>
          </a:xfrm>
          <a:prstGeom prst="flowChartDecision">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Candara" panose="020E0502030303020204" pitchFamily="34" charset="0"/>
              </a:rPr>
              <a:t>Regularize decisions</a:t>
            </a:r>
          </a:p>
        </p:txBody>
      </p:sp>
      <p:cxnSp>
        <p:nvCxnSpPr>
          <p:cNvPr id="10" name="Connector: Elbow 9">
            <a:extLst>
              <a:ext uri="{FF2B5EF4-FFF2-40B4-BE49-F238E27FC236}">
                <a16:creationId xmlns:a16="http://schemas.microsoft.com/office/drawing/2014/main" xmlns="" id="{F81C1726-6935-4C2C-A777-5E2A5D0F4577}"/>
              </a:ext>
            </a:extLst>
          </p:cNvPr>
          <p:cNvCxnSpPr>
            <a:cxnSpLocks/>
            <a:stCxn id="4" idx="2"/>
            <a:endCxn id="5" idx="1"/>
          </p:cNvCxnSpPr>
          <p:nvPr/>
        </p:nvCxnSpPr>
        <p:spPr>
          <a:xfrm rot="16200000" flipH="1">
            <a:off x="1872343" y="1641565"/>
            <a:ext cx="927463" cy="1066800"/>
          </a:xfrm>
          <a:prstGeom prst="bentConnector2">
            <a:avLst/>
          </a:prstGeom>
          <a:ln w="57150">
            <a:tailEnd type="triangle"/>
          </a:ln>
        </p:spPr>
        <p:style>
          <a:lnRef idx="1">
            <a:schemeClr val="dk1"/>
          </a:lnRef>
          <a:fillRef idx="0">
            <a:schemeClr val="dk1"/>
          </a:fillRef>
          <a:effectRef idx="0">
            <a:schemeClr val="dk1"/>
          </a:effectRef>
          <a:fontRef idx="minor">
            <a:schemeClr val="tx1"/>
          </a:fontRef>
        </p:style>
      </p:cxnSp>
      <p:cxnSp>
        <p:nvCxnSpPr>
          <p:cNvPr id="12" name="Connector: Elbow 11">
            <a:extLst>
              <a:ext uri="{FF2B5EF4-FFF2-40B4-BE49-F238E27FC236}">
                <a16:creationId xmlns:a16="http://schemas.microsoft.com/office/drawing/2014/main" xmlns="" id="{2F79FF8B-8623-4A73-838B-03664461B6E2}"/>
              </a:ext>
            </a:extLst>
          </p:cNvPr>
          <p:cNvCxnSpPr>
            <a:cxnSpLocks/>
            <a:stCxn id="5" idx="2"/>
            <a:endCxn id="6" idx="1"/>
          </p:cNvCxnSpPr>
          <p:nvPr/>
        </p:nvCxnSpPr>
        <p:spPr>
          <a:xfrm rot="16200000" flipH="1">
            <a:off x="5008517" y="3171009"/>
            <a:ext cx="738052" cy="1254034"/>
          </a:xfrm>
          <a:prstGeom prst="bentConnector2">
            <a:avLst/>
          </a:prstGeom>
          <a:ln w="57150">
            <a:tailEnd type="triangle"/>
          </a:ln>
        </p:spPr>
        <p:style>
          <a:lnRef idx="1">
            <a:schemeClr val="dk1"/>
          </a:lnRef>
          <a:fillRef idx="0">
            <a:schemeClr val="dk1"/>
          </a:fillRef>
          <a:effectRef idx="0">
            <a:schemeClr val="dk1"/>
          </a:effectRef>
          <a:fontRef idx="minor">
            <a:schemeClr val="tx1"/>
          </a:fontRef>
        </p:style>
      </p:cxnSp>
      <p:cxnSp>
        <p:nvCxnSpPr>
          <p:cNvPr id="15" name="Connector: Elbow 14">
            <a:extLst>
              <a:ext uri="{FF2B5EF4-FFF2-40B4-BE49-F238E27FC236}">
                <a16:creationId xmlns:a16="http://schemas.microsoft.com/office/drawing/2014/main" xmlns="" id="{A3C9B62F-3F72-4F28-8110-00BF8122FAFF}"/>
              </a:ext>
            </a:extLst>
          </p:cNvPr>
          <p:cNvCxnSpPr>
            <a:cxnSpLocks/>
            <a:stCxn id="6" idx="2"/>
            <a:endCxn id="7" idx="1"/>
          </p:cNvCxnSpPr>
          <p:nvPr/>
        </p:nvCxnSpPr>
        <p:spPr>
          <a:xfrm rot="16200000" flipH="1">
            <a:off x="7416437" y="4923608"/>
            <a:ext cx="1064622" cy="753291"/>
          </a:xfrm>
          <a:prstGeom prst="bentConnector2">
            <a:avLst/>
          </a:prstGeom>
          <a:ln w="57150">
            <a:tailEnd type="triangle"/>
          </a:ln>
        </p:spPr>
        <p:style>
          <a:lnRef idx="1">
            <a:schemeClr val="dk1"/>
          </a:lnRef>
          <a:fillRef idx="0">
            <a:schemeClr val="dk1"/>
          </a:fillRef>
          <a:effectRef idx="0">
            <a:schemeClr val="dk1"/>
          </a:effectRef>
          <a:fontRef idx="minor">
            <a:schemeClr val="tx1"/>
          </a:fontRef>
        </p:style>
      </p:cxnSp>
      <p:sp>
        <p:nvSpPr>
          <p:cNvPr id="18" name="Arc 17">
            <a:extLst>
              <a:ext uri="{FF2B5EF4-FFF2-40B4-BE49-F238E27FC236}">
                <a16:creationId xmlns:a16="http://schemas.microsoft.com/office/drawing/2014/main" xmlns="" id="{E1AA80BD-40B4-41AD-9E5D-501F5463C561}"/>
              </a:ext>
            </a:extLst>
          </p:cNvPr>
          <p:cNvSpPr/>
          <p:nvPr/>
        </p:nvSpPr>
        <p:spPr>
          <a:xfrm>
            <a:off x="7707086" y="4073978"/>
            <a:ext cx="3313611" cy="2452549"/>
          </a:xfrm>
          <a:prstGeom prst="arc">
            <a:avLst/>
          </a:prstGeom>
          <a:ln w="57150">
            <a:headEnd type="triangl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 name="Speech Bubble: Rectangle with Corners Rounded 2">
            <a:extLst>
              <a:ext uri="{FF2B5EF4-FFF2-40B4-BE49-F238E27FC236}">
                <a16:creationId xmlns:a16="http://schemas.microsoft.com/office/drawing/2014/main" xmlns="" id="{1062B628-0A7D-4CD3-BF92-3E3B6D8D26D3}"/>
              </a:ext>
            </a:extLst>
          </p:cNvPr>
          <p:cNvSpPr/>
          <p:nvPr/>
        </p:nvSpPr>
        <p:spPr>
          <a:xfrm>
            <a:off x="8743408" y="106135"/>
            <a:ext cx="3378926" cy="2677887"/>
          </a:xfrm>
          <a:prstGeom prst="wedgeRoundRectCallout">
            <a:avLst>
              <a:gd name="adj1" fmla="val -59107"/>
              <a:gd name="adj2" fmla="val 77622"/>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latin typeface="Candara" panose="020E0502030303020204" pitchFamily="34" charset="0"/>
              </a:rPr>
              <a:t>Regularization creates an abstract guiding template, sometimes a </a:t>
            </a:r>
            <a:r>
              <a:rPr lang="en-US" sz="2800" i="1" dirty="0">
                <a:latin typeface="Candara" panose="020E0502030303020204" pitchFamily="34" charset="0"/>
              </a:rPr>
              <a:t>crime template.</a:t>
            </a:r>
            <a:endParaRPr lang="en-US" sz="2800" dirty="0">
              <a:latin typeface="Candara" panose="020E0502030303020204" pitchFamily="34" charset="0"/>
            </a:endParaRPr>
          </a:p>
        </p:txBody>
      </p:sp>
    </p:spTree>
    <p:extLst>
      <p:ext uri="{BB962C8B-B14F-4D97-AF65-F5344CB8AC3E}">
        <p14:creationId xmlns:p14="http://schemas.microsoft.com/office/powerpoint/2010/main" val="841239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F81D641-D05E-448D-9C85-39FADBBDCFA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588"/>
          <a:stretch/>
        </p:blipFill>
        <p:spPr>
          <a:xfrm>
            <a:off x="0" y="-1"/>
            <a:ext cx="12192000" cy="6858001"/>
          </a:xfrm>
          <a:prstGeom prst="rect">
            <a:avLst/>
          </a:prstGeom>
        </p:spPr>
      </p:pic>
      <p:sp>
        <p:nvSpPr>
          <p:cNvPr id="6" name="TextBox 5">
            <a:extLst>
              <a:ext uri="{FF2B5EF4-FFF2-40B4-BE49-F238E27FC236}">
                <a16:creationId xmlns:a16="http://schemas.microsoft.com/office/drawing/2014/main" xmlns="" id="{84B89BB0-C8FE-438B-94FA-0429C4900EC3}"/>
              </a:ext>
            </a:extLst>
          </p:cNvPr>
          <p:cNvSpPr txBox="1"/>
          <p:nvPr/>
        </p:nvSpPr>
        <p:spPr>
          <a:xfrm>
            <a:off x="0" y="0"/>
            <a:ext cx="12318274" cy="1569660"/>
          </a:xfrm>
          <a:prstGeom prst="rect">
            <a:avLst/>
          </a:prstGeom>
          <a:noFill/>
        </p:spPr>
        <p:txBody>
          <a:bodyPr wrap="square" rtlCol="0">
            <a:spAutoFit/>
          </a:bodyPr>
          <a:lstStyle/>
          <a:p>
            <a:r>
              <a:rPr lang="en-US" sz="3200" b="1" dirty="0">
                <a:latin typeface="Candara" panose="020E0502030303020204" pitchFamily="34" charset="0"/>
              </a:rPr>
              <a:t>Rule 5: </a:t>
            </a:r>
            <a:r>
              <a:rPr lang="en-US" sz="3200" dirty="0">
                <a:latin typeface="Candara" panose="020E0502030303020204" pitchFamily="34" charset="0"/>
              </a:rPr>
              <a:t>Most people do not function as individuals, but have a network of family, friends, and acquaintances. These linkages influence the decisions of others in the network.</a:t>
            </a:r>
          </a:p>
        </p:txBody>
      </p:sp>
    </p:spTree>
    <p:extLst>
      <p:ext uri="{BB962C8B-B14F-4D97-AF65-F5344CB8AC3E}">
        <p14:creationId xmlns:p14="http://schemas.microsoft.com/office/powerpoint/2010/main" val="3543506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0E15EDF-5E8C-4DFD-AB2E-81BC53F1E2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618"/>
          <a:stretch/>
        </p:blipFill>
        <p:spPr>
          <a:xfrm>
            <a:off x="0" y="-1"/>
            <a:ext cx="12192000" cy="6858001"/>
          </a:xfrm>
          <a:prstGeom prst="rect">
            <a:avLst/>
          </a:prstGeom>
        </p:spPr>
      </p:pic>
      <p:sp>
        <p:nvSpPr>
          <p:cNvPr id="6" name="Flowchart: Process 5">
            <a:extLst>
              <a:ext uri="{FF2B5EF4-FFF2-40B4-BE49-F238E27FC236}">
                <a16:creationId xmlns:a16="http://schemas.microsoft.com/office/drawing/2014/main" xmlns="" id="{702E8372-A126-46BA-A9FD-33E918CFDD4B}"/>
              </a:ext>
            </a:extLst>
          </p:cNvPr>
          <p:cNvSpPr/>
          <p:nvPr/>
        </p:nvSpPr>
        <p:spPr>
          <a:xfrm>
            <a:off x="0" y="1"/>
            <a:ext cx="12192000" cy="1619794"/>
          </a:xfrm>
          <a:prstGeom prst="flowChartProces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BF7BE253-4702-433E-9D80-28E8B4F9DB5F}"/>
              </a:ext>
            </a:extLst>
          </p:cNvPr>
          <p:cNvSpPr txBox="1"/>
          <p:nvPr/>
        </p:nvSpPr>
        <p:spPr>
          <a:xfrm>
            <a:off x="1" y="117400"/>
            <a:ext cx="12191999" cy="1384995"/>
          </a:xfrm>
          <a:prstGeom prst="rect">
            <a:avLst/>
          </a:prstGeom>
          <a:noFill/>
        </p:spPr>
        <p:txBody>
          <a:bodyPr wrap="square" rtlCol="0">
            <a:spAutoFit/>
          </a:bodyPr>
          <a:lstStyle/>
          <a:p>
            <a:r>
              <a:rPr lang="en-US" sz="2800" b="1" dirty="0">
                <a:solidFill>
                  <a:schemeClr val="bg1"/>
                </a:solidFill>
              </a:rPr>
              <a:t>Rule 6: </a:t>
            </a:r>
            <a:r>
              <a:rPr lang="en-US" sz="2800" dirty="0">
                <a:solidFill>
                  <a:schemeClr val="bg1"/>
                </a:solidFill>
              </a:rPr>
              <a:t>Potential targets and victims have locations or activity spaces that intersect the activity spaces of potential offenders. Potential targets become actual targets if the offender is willing to offend and the target fits the offender’s crime template.</a:t>
            </a:r>
          </a:p>
        </p:txBody>
      </p:sp>
    </p:spTree>
    <p:extLst>
      <p:ext uri="{BB962C8B-B14F-4D97-AF65-F5344CB8AC3E}">
        <p14:creationId xmlns:p14="http://schemas.microsoft.com/office/powerpoint/2010/main" val="2587390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A56EB1D-7FF6-412C-A856-B6205EB1AC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8831" b="8540"/>
          <a:stretch/>
        </p:blipFill>
        <p:spPr>
          <a:xfrm>
            <a:off x="0" y="0"/>
            <a:ext cx="5747657" cy="6858000"/>
          </a:xfrm>
          <a:prstGeom prst="rect">
            <a:avLst/>
          </a:prstGeom>
        </p:spPr>
      </p:pic>
      <p:sp>
        <p:nvSpPr>
          <p:cNvPr id="6" name="TextBox 5">
            <a:extLst>
              <a:ext uri="{FF2B5EF4-FFF2-40B4-BE49-F238E27FC236}">
                <a16:creationId xmlns:a16="http://schemas.microsoft.com/office/drawing/2014/main" xmlns="" id="{409A74B4-ED74-4201-A9EC-A0136359C73A}"/>
              </a:ext>
            </a:extLst>
          </p:cNvPr>
          <p:cNvSpPr txBox="1"/>
          <p:nvPr/>
        </p:nvSpPr>
        <p:spPr>
          <a:xfrm>
            <a:off x="6322423" y="1012954"/>
            <a:ext cx="5355771" cy="4832092"/>
          </a:xfrm>
          <a:prstGeom prst="rect">
            <a:avLst/>
          </a:prstGeom>
          <a:noFill/>
        </p:spPr>
        <p:txBody>
          <a:bodyPr wrap="square" rtlCol="0">
            <a:spAutoFit/>
          </a:bodyPr>
          <a:lstStyle/>
          <a:p>
            <a:r>
              <a:rPr lang="en-US" sz="2800" b="1" dirty="0">
                <a:solidFill>
                  <a:schemeClr val="tx1">
                    <a:lumMod val="65000"/>
                    <a:lumOff val="35000"/>
                  </a:schemeClr>
                </a:solidFill>
                <a:latin typeface="Candara" panose="020E0502030303020204" pitchFamily="34" charset="0"/>
              </a:rPr>
              <a:t>Rule 7:</a:t>
            </a:r>
          </a:p>
          <a:p>
            <a:endParaRPr lang="en-US" sz="2800" dirty="0">
              <a:solidFill>
                <a:schemeClr val="tx1">
                  <a:lumMod val="65000"/>
                  <a:lumOff val="35000"/>
                </a:schemeClr>
              </a:solidFill>
              <a:latin typeface="Candara" panose="020E0502030303020204" pitchFamily="34" charset="0"/>
            </a:endParaRPr>
          </a:p>
          <a:p>
            <a:r>
              <a:rPr lang="en-US" sz="2800" i="1" dirty="0">
                <a:solidFill>
                  <a:schemeClr val="tx1">
                    <a:lumMod val="65000"/>
                    <a:lumOff val="35000"/>
                  </a:schemeClr>
                </a:solidFill>
                <a:latin typeface="Candara" panose="020E0502030303020204" pitchFamily="34" charset="0"/>
              </a:rPr>
              <a:t>Crime generators </a:t>
            </a:r>
            <a:r>
              <a:rPr lang="en-US" sz="2800" dirty="0">
                <a:solidFill>
                  <a:schemeClr val="tx1">
                    <a:lumMod val="65000"/>
                    <a:lumOff val="35000"/>
                  </a:schemeClr>
                </a:solidFill>
                <a:latin typeface="Candara" panose="020E0502030303020204" pitchFamily="34" charset="0"/>
              </a:rPr>
              <a:t>are created by high flows of people through and to nodal activity points.</a:t>
            </a:r>
          </a:p>
          <a:p>
            <a:endParaRPr lang="en-US" sz="2800" dirty="0">
              <a:solidFill>
                <a:schemeClr val="tx1">
                  <a:lumMod val="65000"/>
                  <a:lumOff val="35000"/>
                </a:schemeClr>
              </a:solidFill>
              <a:latin typeface="Candara" panose="020E0502030303020204" pitchFamily="34" charset="0"/>
            </a:endParaRPr>
          </a:p>
          <a:p>
            <a:r>
              <a:rPr lang="en-US" sz="2800" i="1" dirty="0">
                <a:solidFill>
                  <a:schemeClr val="tx1">
                    <a:lumMod val="65000"/>
                    <a:lumOff val="35000"/>
                  </a:schemeClr>
                </a:solidFill>
                <a:latin typeface="Candara" panose="020E0502030303020204" pitchFamily="34" charset="0"/>
              </a:rPr>
              <a:t>Crime attractors </a:t>
            </a:r>
            <a:r>
              <a:rPr lang="en-US" sz="2800" dirty="0">
                <a:solidFill>
                  <a:schemeClr val="tx1">
                    <a:lumMod val="65000"/>
                    <a:lumOff val="35000"/>
                  </a:schemeClr>
                </a:solidFill>
                <a:latin typeface="Candara" panose="020E0502030303020204" pitchFamily="34" charset="0"/>
              </a:rPr>
              <a:t>are created when targets are located at nodal activity points of individuals who have a greater willingness to commit crimes.</a:t>
            </a:r>
          </a:p>
        </p:txBody>
      </p:sp>
    </p:spTree>
    <p:extLst>
      <p:ext uri="{BB962C8B-B14F-4D97-AF65-F5344CB8AC3E}">
        <p14:creationId xmlns:p14="http://schemas.microsoft.com/office/powerpoint/2010/main" val="1490962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A56EB1D-7FF6-412C-A856-B6205EB1AC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8831" b="8540"/>
          <a:stretch/>
        </p:blipFill>
        <p:spPr>
          <a:xfrm>
            <a:off x="0" y="0"/>
            <a:ext cx="5747657" cy="6858000"/>
          </a:xfrm>
          <a:prstGeom prst="rect">
            <a:avLst/>
          </a:prstGeom>
        </p:spPr>
      </p:pic>
      <p:sp>
        <p:nvSpPr>
          <p:cNvPr id="6" name="TextBox 5">
            <a:extLst>
              <a:ext uri="{FF2B5EF4-FFF2-40B4-BE49-F238E27FC236}">
                <a16:creationId xmlns:a16="http://schemas.microsoft.com/office/drawing/2014/main" xmlns="" id="{409A74B4-ED74-4201-A9EC-A0136359C73A}"/>
              </a:ext>
            </a:extLst>
          </p:cNvPr>
          <p:cNvSpPr txBox="1"/>
          <p:nvPr/>
        </p:nvSpPr>
        <p:spPr>
          <a:xfrm>
            <a:off x="6322423" y="1012954"/>
            <a:ext cx="5355771" cy="4832092"/>
          </a:xfrm>
          <a:prstGeom prst="rect">
            <a:avLst/>
          </a:prstGeom>
          <a:noFill/>
        </p:spPr>
        <p:txBody>
          <a:bodyPr wrap="square" rtlCol="0">
            <a:spAutoFit/>
          </a:bodyPr>
          <a:lstStyle/>
          <a:p>
            <a:r>
              <a:rPr lang="en-US" sz="2800" b="1" dirty="0">
                <a:solidFill>
                  <a:schemeClr val="tx1">
                    <a:lumMod val="65000"/>
                    <a:lumOff val="35000"/>
                  </a:schemeClr>
                </a:solidFill>
                <a:latin typeface="Candara" panose="020E0502030303020204" pitchFamily="34" charset="0"/>
              </a:rPr>
              <a:t>Rule 7:</a:t>
            </a:r>
          </a:p>
          <a:p>
            <a:endParaRPr lang="en-US" sz="2800" dirty="0">
              <a:solidFill>
                <a:schemeClr val="tx1">
                  <a:lumMod val="65000"/>
                  <a:lumOff val="35000"/>
                </a:schemeClr>
              </a:solidFill>
              <a:latin typeface="Candara" panose="020E0502030303020204" pitchFamily="34" charset="0"/>
            </a:endParaRPr>
          </a:p>
          <a:p>
            <a:r>
              <a:rPr lang="en-US" sz="2800" i="1" dirty="0">
                <a:solidFill>
                  <a:schemeClr val="tx1">
                    <a:lumMod val="65000"/>
                    <a:lumOff val="35000"/>
                  </a:schemeClr>
                </a:solidFill>
                <a:latin typeface="Candara" panose="020E0502030303020204" pitchFamily="34" charset="0"/>
              </a:rPr>
              <a:t>Crime generators </a:t>
            </a:r>
            <a:r>
              <a:rPr lang="en-US" sz="2800" dirty="0">
                <a:solidFill>
                  <a:schemeClr val="tx1">
                    <a:lumMod val="65000"/>
                    <a:lumOff val="35000"/>
                  </a:schemeClr>
                </a:solidFill>
                <a:latin typeface="Candara" panose="020E0502030303020204" pitchFamily="34" charset="0"/>
              </a:rPr>
              <a:t>are created by high flows of people through and to nodal activity points.</a:t>
            </a:r>
          </a:p>
          <a:p>
            <a:endParaRPr lang="en-US" sz="2800" dirty="0">
              <a:solidFill>
                <a:schemeClr val="tx1">
                  <a:lumMod val="65000"/>
                  <a:lumOff val="35000"/>
                </a:schemeClr>
              </a:solidFill>
              <a:latin typeface="Candara" panose="020E0502030303020204" pitchFamily="34" charset="0"/>
            </a:endParaRPr>
          </a:p>
          <a:p>
            <a:r>
              <a:rPr lang="en-US" sz="2800" i="1" dirty="0">
                <a:solidFill>
                  <a:schemeClr val="tx1">
                    <a:lumMod val="65000"/>
                    <a:lumOff val="35000"/>
                  </a:schemeClr>
                </a:solidFill>
                <a:latin typeface="Candara" panose="020E0502030303020204" pitchFamily="34" charset="0"/>
              </a:rPr>
              <a:t>Crime attractors </a:t>
            </a:r>
            <a:r>
              <a:rPr lang="en-US" sz="2800" dirty="0">
                <a:solidFill>
                  <a:schemeClr val="tx1">
                    <a:lumMod val="65000"/>
                    <a:lumOff val="35000"/>
                  </a:schemeClr>
                </a:solidFill>
                <a:latin typeface="Candara" panose="020E0502030303020204" pitchFamily="34" charset="0"/>
              </a:rPr>
              <a:t>are created when targets are located at nodal activity points of individuals who have a greater willingness to commit crimes.</a:t>
            </a:r>
          </a:p>
        </p:txBody>
      </p:sp>
      <p:sp>
        <p:nvSpPr>
          <p:cNvPr id="2" name="Speech Bubble: Rectangle with Corners Rounded 1">
            <a:extLst>
              <a:ext uri="{FF2B5EF4-FFF2-40B4-BE49-F238E27FC236}">
                <a16:creationId xmlns:a16="http://schemas.microsoft.com/office/drawing/2014/main" xmlns="" id="{A62C4166-18A7-43D2-BF83-1E82AB9D3C8F}"/>
              </a:ext>
            </a:extLst>
          </p:cNvPr>
          <p:cNvSpPr/>
          <p:nvPr/>
        </p:nvSpPr>
        <p:spPr>
          <a:xfrm>
            <a:off x="95796" y="97970"/>
            <a:ext cx="3540034" cy="2299063"/>
          </a:xfrm>
          <a:prstGeom prst="wedgeRoundRectCallout">
            <a:avLst>
              <a:gd name="adj1" fmla="val 120495"/>
              <a:gd name="adj2" fmla="val 58523"/>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t>Lots of people moving in/through, but not necessarily related to crime.</a:t>
            </a:r>
          </a:p>
        </p:txBody>
      </p:sp>
    </p:spTree>
    <p:extLst>
      <p:ext uri="{BB962C8B-B14F-4D97-AF65-F5344CB8AC3E}">
        <p14:creationId xmlns:p14="http://schemas.microsoft.com/office/powerpoint/2010/main" val="51353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A56EB1D-7FF6-412C-A856-B6205EB1AC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8831" b="8540"/>
          <a:stretch/>
        </p:blipFill>
        <p:spPr>
          <a:xfrm>
            <a:off x="0" y="0"/>
            <a:ext cx="5747657" cy="6858000"/>
          </a:xfrm>
          <a:prstGeom prst="rect">
            <a:avLst/>
          </a:prstGeom>
        </p:spPr>
      </p:pic>
      <p:sp>
        <p:nvSpPr>
          <p:cNvPr id="6" name="TextBox 5">
            <a:extLst>
              <a:ext uri="{FF2B5EF4-FFF2-40B4-BE49-F238E27FC236}">
                <a16:creationId xmlns:a16="http://schemas.microsoft.com/office/drawing/2014/main" xmlns="" id="{409A74B4-ED74-4201-A9EC-A0136359C73A}"/>
              </a:ext>
            </a:extLst>
          </p:cNvPr>
          <p:cNvSpPr txBox="1"/>
          <p:nvPr/>
        </p:nvSpPr>
        <p:spPr>
          <a:xfrm>
            <a:off x="6322423" y="1012954"/>
            <a:ext cx="5355771" cy="4832092"/>
          </a:xfrm>
          <a:prstGeom prst="rect">
            <a:avLst/>
          </a:prstGeom>
          <a:noFill/>
        </p:spPr>
        <p:txBody>
          <a:bodyPr wrap="square" rtlCol="0">
            <a:spAutoFit/>
          </a:bodyPr>
          <a:lstStyle/>
          <a:p>
            <a:r>
              <a:rPr lang="en-US" sz="2800" b="1" dirty="0">
                <a:solidFill>
                  <a:schemeClr val="tx1">
                    <a:lumMod val="65000"/>
                    <a:lumOff val="35000"/>
                  </a:schemeClr>
                </a:solidFill>
                <a:latin typeface="Candara" panose="020E0502030303020204" pitchFamily="34" charset="0"/>
              </a:rPr>
              <a:t>Rule 7:</a:t>
            </a:r>
          </a:p>
          <a:p>
            <a:endParaRPr lang="en-US" sz="2800" dirty="0">
              <a:solidFill>
                <a:schemeClr val="tx1">
                  <a:lumMod val="65000"/>
                  <a:lumOff val="35000"/>
                </a:schemeClr>
              </a:solidFill>
              <a:latin typeface="Candara" panose="020E0502030303020204" pitchFamily="34" charset="0"/>
            </a:endParaRPr>
          </a:p>
          <a:p>
            <a:r>
              <a:rPr lang="en-US" sz="2800" i="1" dirty="0">
                <a:solidFill>
                  <a:schemeClr val="tx1">
                    <a:lumMod val="65000"/>
                    <a:lumOff val="35000"/>
                  </a:schemeClr>
                </a:solidFill>
                <a:latin typeface="Candara" panose="020E0502030303020204" pitchFamily="34" charset="0"/>
              </a:rPr>
              <a:t>Crime generators </a:t>
            </a:r>
            <a:r>
              <a:rPr lang="en-US" sz="2800" dirty="0">
                <a:solidFill>
                  <a:schemeClr val="tx1">
                    <a:lumMod val="65000"/>
                    <a:lumOff val="35000"/>
                  </a:schemeClr>
                </a:solidFill>
                <a:latin typeface="Candara" panose="020E0502030303020204" pitchFamily="34" charset="0"/>
              </a:rPr>
              <a:t>are created by high flows of people through and to nodal activity points.</a:t>
            </a:r>
          </a:p>
          <a:p>
            <a:endParaRPr lang="en-US" sz="2800" dirty="0">
              <a:solidFill>
                <a:schemeClr val="tx1">
                  <a:lumMod val="65000"/>
                  <a:lumOff val="35000"/>
                </a:schemeClr>
              </a:solidFill>
              <a:latin typeface="Candara" panose="020E0502030303020204" pitchFamily="34" charset="0"/>
            </a:endParaRPr>
          </a:p>
          <a:p>
            <a:r>
              <a:rPr lang="en-US" sz="2800" i="1" dirty="0">
                <a:solidFill>
                  <a:schemeClr val="tx1">
                    <a:lumMod val="65000"/>
                    <a:lumOff val="35000"/>
                  </a:schemeClr>
                </a:solidFill>
                <a:latin typeface="Candara" panose="020E0502030303020204" pitchFamily="34" charset="0"/>
              </a:rPr>
              <a:t>Crime attractors </a:t>
            </a:r>
            <a:r>
              <a:rPr lang="en-US" sz="2800" dirty="0">
                <a:solidFill>
                  <a:schemeClr val="tx1">
                    <a:lumMod val="65000"/>
                    <a:lumOff val="35000"/>
                  </a:schemeClr>
                </a:solidFill>
                <a:latin typeface="Candara" panose="020E0502030303020204" pitchFamily="34" charset="0"/>
              </a:rPr>
              <a:t>are created when targets are located at nodal activity points of individuals who have a greater willingness to commit crimes.</a:t>
            </a:r>
          </a:p>
        </p:txBody>
      </p:sp>
      <p:sp>
        <p:nvSpPr>
          <p:cNvPr id="2" name="Speech Bubble: Rectangle with Corners Rounded 1">
            <a:extLst>
              <a:ext uri="{FF2B5EF4-FFF2-40B4-BE49-F238E27FC236}">
                <a16:creationId xmlns:a16="http://schemas.microsoft.com/office/drawing/2014/main" xmlns="" id="{A62C4166-18A7-43D2-BF83-1E82AB9D3C8F}"/>
              </a:ext>
            </a:extLst>
          </p:cNvPr>
          <p:cNvSpPr/>
          <p:nvPr/>
        </p:nvSpPr>
        <p:spPr>
          <a:xfrm>
            <a:off x="95794" y="4304210"/>
            <a:ext cx="3744685" cy="2449287"/>
          </a:xfrm>
          <a:prstGeom prst="wedgeRoundRectCallout">
            <a:avLst>
              <a:gd name="adj1" fmla="val 115121"/>
              <a:gd name="adj2" fmla="val -40989"/>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t>Places that create well-known opportunities for particular types of crime.</a:t>
            </a:r>
          </a:p>
        </p:txBody>
      </p:sp>
    </p:spTree>
    <p:extLst>
      <p:ext uri="{BB962C8B-B14F-4D97-AF65-F5344CB8AC3E}">
        <p14:creationId xmlns:p14="http://schemas.microsoft.com/office/powerpoint/2010/main" val="396840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E4476773-DD4B-4112-B93E-E156B575ACCA}"/>
              </a:ext>
            </a:extLst>
          </p:cNvPr>
          <p:cNvSpPr/>
          <p:nvPr/>
        </p:nvSpPr>
        <p:spPr>
          <a:xfrm>
            <a:off x="156754" y="235131"/>
            <a:ext cx="3474719" cy="1332412"/>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ndara" panose="020E0502030303020204" pitchFamily="34" charset="0"/>
              </a:rPr>
              <a:t>Individual:</a:t>
            </a:r>
          </a:p>
          <a:p>
            <a:pPr algn="ctr"/>
            <a:r>
              <a:rPr lang="en-US" sz="2400" dirty="0">
                <a:latin typeface="Candara" panose="020E0502030303020204" pitchFamily="34" charset="0"/>
              </a:rPr>
              <a:t>(Non-) Routine activities</a:t>
            </a:r>
          </a:p>
        </p:txBody>
      </p:sp>
      <p:sp>
        <p:nvSpPr>
          <p:cNvPr id="5" name="Rectangle: Rounded Corners 4">
            <a:extLst>
              <a:ext uri="{FF2B5EF4-FFF2-40B4-BE49-F238E27FC236}">
                <a16:creationId xmlns:a16="http://schemas.microsoft.com/office/drawing/2014/main" xmlns="" id="{DFFA5409-54DD-4805-AE95-70E60E663CDB}"/>
              </a:ext>
            </a:extLst>
          </p:cNvPr>
          <p:cNvSpPr/>
          <p:nvPr/>
        </p:nvSpPr>
        <p:spPr>
          <a:xfrm>
            <a:off x="4180115" y="235131"/>
            <a:ext cx="3474719" cy="1332412"/>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ndara" panose="020E0502030303020204" pitchFamily="34" charset="0"/>
              </a:rPr>
              <a:t>Triggering event</a:t>
            </a:r>
          </a:p>
        </p:txBody>
      </p:sp>
      <p:sp>
        <p:nvSpPr>
          <p:cNvPr id="6" name="Rectangle: Rounded Corners 5">
            <a:extLst>
              <a:ext uri="{FF2B5EF4-FFF2-40B4-BE49-F238E27FC236}">
                <a16:creationId xmlns:a16="http://schemas.microsoft.com/office/drawing/2014/main" xmlns="" id="{F007D276-49B3-46A2-8519-93D47B869683}"/>
              </a:ext>
            </a:extLst>
          </p:cNvPr>
          <p:cNvSpPr/>
          <p:nvPr/>
        </p:nvSpPr>
        <p:spPr>
          <a:xfrm>
            <a:off x="156754" y="2246811"/>
            <a:ext cx="3474719" cy="1332412"/>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ndara" panose="020E0502030303020204" pitchFamily="34" charset="0"/>
              </a:rPr>
              <a:t>Past experiences</a:t>
            </a:r>
          </a:p>
          <a:p>
            <a:pPr algn="ctr"/>
            <a:r>
              <a:rPr lang="en-US" sz="2400" dirty="0">
                <a:latin typeface="Candara" panose="020E0502030303020204" pitchFamily="34" charset="0"/>
              </a:rPr>
              <a:t>Range of motivations</a:t>
            </a:r>
          </a:p>
          <a:p>
            <a:pPr algn="ctr"/>
            <a:r>
              <a:rPr lang="en-US" sz="2400" dirty="0">
                <a:latin typeface="Candara" panose="020E0502030303020204" pitchFamily="34" charset="0"/>
              </a:rPr>
              <a:t>Range of opportunities</a:t>
            </a:r>
          </a:p>
        </p:txBody>
      </p:sp>
      <p:sp>
        <p:nvSpPr>
          <p:cNvPr id="7" name="Flowchart: Decision 6">
            <a:extLst>
              <a:ext uri="{FF2B5EF4-FFF2-40B4-BE49-F238E27FC236}">
                <a16:creationId xmlns:a16="http://schemas.microsoft.com/office/drawing/2014/main" xmlns="" id="{10C2EB3C-8D20-452A-A704-88AE47F4C81F}"/>
              </a:ext>
            </a:extLst>
          </p:cNvPr>
          <p:cNvSpPr/>
          <p:nvPr/>
        </p:nvSpPr>
        <p:spPr>
          <a:xfrm>
            <a:off x="7998570" y="235131"/>
            <a:ext cx="4145533" cy="1332412"/>
          </a:xfrm>
          <a:prstGeom prst="flowChartDecision">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ndara" panose="020E0502030303020204" pitchFamily="34" charset="0"/>
              </a:rPr>
              <a:t>Crime attempted</a:t>
            </a:r>
          </a:p>
        </p:txBody>
      </p:sp>
      <p:sp>
        <p:nvSpPr>
          <p:cNvPr id="8" name="Flowchart: Decision 7">
            <a:extLst>
              <a:ext uri="{FF2B5EF4-FFF2-40B4-BE49-F238E27FC236}">
                <a16:creationId xmlns:a16="http://schemas.microsoft.com/office/drawing/2014/main" xmlns="" id="{30323D3D-01A5-4071-BC97-E9ED8A926659}"/>
              </a:ext>
            </a:extLst>
          </p:cNvPr>
          <p:cNvSpPr/>
          <p:nvPr/>
        </p:nvSpPr>
        <p:spPr>
          <a:xfrm>
            <a:off x="7950673" y="2272937"/>
            <a:ext cx="4241327" cy="1332412"/>
          </a:xfrm>
          <a:prstGeom prst="flowChartDecision">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ndara" panose="020E0502030303020204" pitchFamily="34" charset="0"/>
              </a:rPr>
              <a:t>Success/failure</a:t>
            </a:r>
          </a:p>
        </p:txBody>
      </p:sp>
      <p:cxnSp>
        <p:nvCxnSpPr>
          <p:cNvPr id="10" name="Straight Arrow Connector 9">
            <a:extLst>
              <a:ext uri="{FF2B5EF4-FFF2-40B4-BE49-F238E27FC236}">
                <a16:creationId xmlns:a16="http://schemas.microsoft.com/office/drawing/2014/main" xmlns="" id="{F139E42D-6CC0-4A34-808E-D48D5BF45AAD}"/>
              </a:ext>
            </a:extLst>
          </p:cNvPr>
          <p:cNvCxnSpPr>
            <a:stCxn id="4" idx="3"/>
            <a:endCxn id="5" idx="1"/>
          </p:cNvCxnSpPr>
          <p:nvPr/>
        </p:nvCxnSpPr>
        <p:spPr>
          <a:xfrm>
            <a:off x="3631473" y="901337"/>
            <a:ext cx="548642" cy="0"/>
          </a:xfrm>
          <a:prstGeom prst="straightConnector1">
            <a:avLst/>
          </a:prstGeom>
          <a:ln w="762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xmlns="" id="{05BF637C-FC11-41DE-B59F-388B9DE3448F}"/>
              </a:ext>
            </a:extLst>
          </p:cNvPr>
          <p:cNvCxnSpPr>
            <a:stCxn id="5" idx="3"/>
            <a:endCxn id="7" idx="1"/>
          </p:cNvCxnSpPr>
          <p:nvPr/>
        </p:nvCxnSpPr>
        <p:spPr>
          <a:xfrm>
            <a:off x="7654834" y="901337"/>
            <a:ext cx="343736" cy="0"/>
          </a:xfrm>
          <a:prstGeom prst="straightConnector1">
            <a:avLst/>
          </a:prstGeom>
          <a:ln w="762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xmlns="" id="{23AA4A77-6D87-4705-B65C-E4FCDCED06CD}"/>
              </a:ext>
            </a:extLst>
          </p:cNvPr>
          <p:cNvCxnSpPr>
            <a:stCxn id="7" idx="2"/>
            <a:endCxn id="8" idx="0"/>
          </p:cNvCxnSpPr>
          <p:nvPr/>
        </p:nvCxnSpPr>
        <p:spPr>
          <a:xfrm>
            <a:off x="10071337" y="1567543"/>
            <a:ext cx="0" cy="705394"/>
          </a:xfrm>
          <a:prstGeom prst="straightConnector1">
            <a:avLst/>
          </a:prstGeom>
          <a:ln w="762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xmlns="" id="{66616868-4712-4A7A-9D86-10621E132B86}"/>
              </a:ext>
            </a:extLst>
          </p:cNvPr>
          <p:cNvCxnSpPr>
            <a:stCxn id="8" idx="1"/>
            <a:endCxn id="6" idx="3"/>
          </p:cNvCxnSpPr>
          <p:nvPr/>
        </p:nvCxnSpPr>
        <p:spPr>
          <a:xfrm flipH="1" flipV="1">
            <a:off x="3631473" y="2913017"/>
            <a:ext cx="4319200" cy="26126"/>
          </a:xfrm>
          <a:prstGeom prst="straightConnector1">
            <a:avLst/>
          </a:prstGeom>
          <a:ln w="762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xmlns="" id="{FA566A48-883F-4021-B213-4D0B9C1C85C6}"/>
              </a:ext>
            </a:extLst>
          </p:cNvPr>
          <p:cNvCxnSpPr>
            <a:stCxn id="6" idx="0"/>
            <a:endCxn id="4" idx="2"/>
          </p:cNvCxnSpPr>
          <p:nvPr/>
        </p:nvCxnSpPr>
        <p:spPr>
          <a:xfrm flipV="1">
            <a:off x="1894114" y="1567543"/>
            <a:ext cx="0" cy="679268"/>
          </a:xfrm>
          <a:prstGeom prst="straightConnector1">
            <a:avLst/>
          </a:prstGeom>
          <a:ln w="762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xmlns="" id="{5D669E6D-7707-4FE4-A33E-2E9A564C8501}"/>
              </a:ext>
            </a:extLst>
          </p:cNvPr>
          <p:cNvSpPr txBox="1"/>
          <p:nvPr/>
        </p:nvSpPr>
        <p:spPr>
          <a:xfrm>
            <a:off x="156754" y="4571668"/>
            <a:ext cx="12192000" cy="1384995"/>
          </a:xfrm>
          <a:prstGeom prst="rect">
            <a:avLst/>
          </a:prstGeom>
          <a:noFill/>
        </p:spPr>
        <p:txBody>
          <a:bodyPr wrap="square" rtlCol="0">
            <a:spAutoFit/>
          </a:bodyPr>
          <a:lstStyle/>
          <a:p>
            <a:r>
              <a:rPr lang="en-US" sz="2800" b="1" dirty="0">
                <a:solidFill>
                  <a:schemeClr val="tx1">
                    <a:lumMod val="65000"/>
                    <a:lumOff val="35000"/>
                  </a:schemeClr>
                </a:solidFill>
                <a:latin typeface="Candara" panose="020E0502030303020204" pitchFamily="34" charset="0"/>
              </a:rPr>
              <a:t>Rule 8: </a:t>
            </a:r>
            <a:r>
              <a:rPr lang="en-US" sz="2800" dirty="0">
                <a:solidFill>
                  <a:schemeClr val="tx1">
                    <a:lumMod val="65000"/>
                    <a:lumOff val="35000"/>
                  </a:schemeClr>
                </a:solidFill>
                <a:latin typeface="Candara" panose="020E0502030303020204" pitchFamily="34" charset="0"/>
              </a:rPr>
              <a:t>Individuals or networks of individuals commit crimes when there is a triggering event and a subsequent process by which an individual can locate a target or a victim that fits within a crime template.</a:t>
            </a:r>
          </a:p>
        </p:txBody>
      </p:sp>
    </p:spTree>
    <p:extLst>
      <p:ext uri="{BB962C8B-B14F-4D97-AF65-F5344CB8AC3E}">
        <p14:creationId xmlns:p14="http://schemas.microsoft.com/office/powerpoint/2010/main" val="9245190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E4476773-DD4B-4112-B93E-E156B575ACCA}"/>
              </a:ext>
            </a:extLst>
          </p:cNvPr>
          <p:cNvSpPr/>
          <p:nvPr/>
        </p:nvSpPr>
        <p:spPr>
          <a:xfrm>
            <a:off x="156754" y="235131"/>
            <a:ext cx="3474719" cy="1332412"/>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ndara" panose="020E0502030303020204" pitchFamily="34" charset="0"/>
              </a:rPr>
              <a:t>Individual:</a:t>
            </a:r>
          </a:p>
          <a:p>
            <a:pPr algn="ctr"/>
            <a:r>
              <a:rPr lang="en-US" sz="2400" dirty="0">
                <a:latin typeface="Candara" panose="020E0502030303020204" pitchFamily="34" charset="0"/>
              </a:rPr>
              <a:t>(Non-) Routine activities</a:t>
            </a:r>
          </a:p>
        </p:txBody>
      </p:sp>
      <p:sp>
        <p:nvSpPr>
          <p:cNvPr id="5" name="Rectangle: Rounded Corners 4">
            <a:extLst>
              <a:ext uri="{FF2B5EF4-FFF2-40B4-BE49-F238E27FC236}">
                <a16:creationId xmlns:a16="http://schemas.microsoft.com/office/drawing/2014/main" xmlns="" id="{DFFA5409-54DD-4805-AE95-70E60E663CDB}"/>
              </a:ext>
            </a:extLst>
          </p:cNvPr>
          <p:cNvSpPr/>
          <p:nvPr/>
        </p:nvSpPr>
        <p:spPr>
          <a:xfrm>
            <a:off x="4180115" y="235131"/>
            <a:ext cx="3474719" cy="1332412"/>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ndara" panose="020E0502030303020204" pitchFamily="34" charset="0"/>
              </a:rPr>
              <a:t>Triggering event</a:t>
            </a:r>
          </a:p>
        </p:txBody>
      </p:sp>
      <p:sp>
        <p:nvSpPr>
          <p:cNvPr id="6" name="Rectangle: Rounded Corners 5">
            <a:extLst>
              <a:ext uri="{FF2B5EF4-FFF2-40B4-BE49-F238E27FC236}">
                <a16:creationId xmlns:a16="http://schemas.microsoft.com/office/drawing/2014/main" xmlns="" id="{F007D276-49B3-46A2-8519-93D47B869683}"/>
              </a:ext>
            </a:extLst>
          </p:cNvPr>
          <p:cNvSpPr/>
          <p:nvPr/>
        </p:nvSpPr>
        <p:spPr>
          <a:xfrm>
            <a:off x="156754" y="2246811"/>
            <a:ext cx="3474719" cy="1332412"/>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ndara" panose="020E0502030303020204" pitchFamily="34" charset="0"/>
              </a:rPr>
              <a:t>Past experiences</a:t>
            </a:r>
          </a:p>
          <a:p>
            <a:pPr algn="ctr"/>
            <a:r>
              <a:rPr lang="en-US" sz="2400" dirty="0">
                <a:latin typeface="Candara" panose="020E0502030303020204" pitchFamily="34" charset="0"/>
              </a:rPr>
              <a:t>Range of motivations</a:t>
            </a:r>
          </a:p>
          <a:p>
            <a:pPr algn="ctr"/>
            <a:r>
              <a:rPr lang="en-US" sz="2400" dirty="0">
                <a:latin typeface="Candara" panose="020E0502030303020204" pitchFamily="34" charset="0"/>
              </a:rPr>
              <a:t>Range of opportunities</a:t>
            </a:r>
          </a:p>
        </p:txBody>
      </p:sp>
      <p:sp>
        <p:nvSpPr>
          <p:cNvPr id="7" name="Flowchart: Decision 6">
            <a:extLst>
              <a:ext uri="{FF2B5EF4-FFF2-40B4-BE49-F238E27FC236}">
                <a16:creationId xmlns:a16="http://schemas.microsoft.com/office/drawing/2014/main" xmlns="" id="{10C2EB3C-8D20-452A-A704-88AE47F4C81F}"/>
              </a:ext>
            </a:extLst>
          </p:cNvPr>
          <p:cNvSpPr/>
          <p:nvPr/>
        </p:nvSpPr>
        <p:spPr>
          <a:xfrm>
            <a:off x="7998570" y="235131"/>
            <a:ext cx="4145533" cy="1332412"/>
          </a:xfrm>
          <a:prstGeom prst="flowChartDecision">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ndara" panose="020E0502030303020204" pitchFamily="34" charset="0"/>
              </a:rPr>
              <a:t>Crime attempted</a:t>
            </a:r>
          </a:p>
        </p:txBody>
      </p:sp>
      <p:sp>
        <p:nvSpPr>
          <p:cNvPr id="8" name="Flowchart: Decision 7">
            <a:extLst>
              <a:ext uri="{FF2B5EF4-FFF2-40B4-BE49-F238E27FC236}">
                <a16:creationId xmlns:a16="http://schemas.microsoft.com/office/drawing/2014/main" xmlns="" id="{30323D3D-01A5-4071-BC97-E9ED8A926659}"/>
              </a:ext>
            </a:extLst>
          </p:cNvPr>
          <p:cNvSpPr/>
          <p:nvPr/>
        </p:nvSpPr>
        <p:spPr>
          <a:xfrm>
            <a:off x="7950673" y="2272937"/>
            <a:ext cx="4241327" cy="1332412"/>
          </a:xfrm>
          <a:prstGeom prst="flowChartDecision">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ndara" panose="020E0502030303020204" pitchFamily="34" charset="0"/>
              </a:rPr>
              <a:t>Success/failure</a:t>
            </a:r>
          </a:p>
        </p:txBody>
      </p:sp>
      <p:cxnSp>
        <p:nvCxnSpPr>
          <p:cNvPr id="10" name="Straight Arrow Connector 9">
            <a:extLst>
              <a:ext uri="{FF2B5EF4-FFF2-40B4-BE49-F238E27FC236}">
                <a16:creationId xmlns:a16="http://schemas.microsoft.com/office/drawing/2014/main" xmlns="" id="{F139E42D-6CC0-4A34-808E-D48D5BF45AAD}"/>
              </a:ext>
            </a:extLst>
          </p:cNvPr>
          <p:cNvCxnSpPr>
            <a:stCxn id="4" idx="3"/>
            <a:endCxn id="5" idx="1"/>
          </p:cNvCxnSpPr>
          <p:nvPr/>
        </p:nvCxnSpPr>
        <p:spPr>
          <a:xfrm>
            <a:off x="3631473" y="901337"/>
            <a:ext cx="548642" cy="0"/>
          </a:xfrm>
          <a:prstGeom prst="straightConnector1">
            <a:avLst/>
          </a:prstGeom>
          <a:ln w="762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xmlns="" id="{05BF637C-FC11-41DE-B59F-388B9DE3448F}"/>
              </a:ext>
            </a:extLst>
          </p:cNvPr>
          <p:cNvCxnSpPr>
            <a:stCxn id="5" idx="3"/>
            <a:endCxn id="7" idx="1"/>
          </p:cNvCxnSpPr>
          <p:nvPr/>
        </p:nvCxnSpPr>
        <p:spPr>
          <a:xfrm>
            <a:off x="7654834" y="901337"/>
            <a:ext cx="343736" cy="0"/>
          </a:xfrm>
          <a:prstGeom prst="straightConnector1">
            <a:avLst/>
          </a:prstGeom>
          <a:ln w="762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xmlns="" id="{23AA4A77-6D87-4705-B65C-E4FCDCED06CD}"/>
              </a:ext>
            </a:extLst>
          </p:cNvPr>
          <p:cNvCxnSpPr>
            <a:stCxn id="7" idx="2"/>
            <a:endCxn id="8" idx="0"/>
          </p:cNvCxnSpPr>
          <p:nvPr/>
        </p:nvCxnSpPr>
        <p:spPr>
          <a:xfrm>
            <a:off x="10071337" y="1567543"/>
            <a:ext cx="0" cy="705394"/>
          </a:xfrm>
          <a:prstGeom prst="straightConnector1">
            <a:avLst/>
          </a:prstGeom>
          <a:ln w="762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xmlns="" id="{66616868-4712-4A7A-9D86-10621E132B86}"/>
              </a:ext>
            </a:extLst>
          </p:cNvPr>
          <p:cNvCxnSpPr>
            <a:stCxn id="8" idx="1"/>
            <a:endCxn id="6" idx="3"/>
          </p:cNvCxnSpPr>
          <p:nvPr/>
        </p:nvCxnSpPr>
        <p:spPr>
          <a:xfrm flipH="1" flipV="1">
            <a:off x="3631473" y="2913017"/>
            <a:ext cx="4319200" cy="26126"/>
          </a:xfrm>
          <a:prstGeom prst="straightConnector1">
            <a:avLst/>
          </a:prstGeom>
          <a:ln w="762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xmlns="" id="{FA566A48-883F-4021-B213-4D0B9C1C85C6}"/>
              </a:ext>
            </a:extLst>
          </p:cNvPr>
          <p:cNvCxnSpPr>
            <a:stCxn id="6" idx="0"/>
            <a:endCxn id="4" idx="2"/>
          </p:cNvCxnSpPr>
          <p:nvPr/>
        </p:nvCxnSpPr>
        <p:spPr>
          <a:xfrm flipV="1">
            <a:off x="1894114" y="1567543"/>
            <a:ext cx="0" cy="679268"/>
          </a:xfrm>
          <a:prstGeom prst="straightConnector1">
            <a:avLst/>
          </a:prstGeom>
          <a:ln w="762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xmlns="" id="{5D669E6D-7707-4FE4-A33E-2E9A564C8501}"/>
              </a:ext>
            </a:extLst>
          </p:cNvPr>
          <p:cNvSpPr txBox="1"/>
          <p:nvPr/>
        </p:nvSpPr>
        <p:spPr>
          <a:xfrm>
            <a:off x="156754" y="4571668"/>
            <a:ext cx="12192000" cy="1815882"/>
          </a:xfrm>
          <a:prstGeom prst="rect">
            <a:avLst/>
          </a:prstGeom>
          <a:noFill/>
        </p:spPr>
        <p:txBody>
          <a:bodyPr wrap="square" rtlCol="0">
            <a:spAutoFit/>
          </a:bodyPr>
          <a:lstStyle/>
          <a:p>
            <a:r>
              <a:rPr lang="en-US" sz="2800" b="1" dirty="0">
                <a:solidFill>
                  <a:schemeClr val="tx1">
                    <a:lumMod val="65000"/>
                    <a:lumOff val="35000"/>
                  </a:schemeClr>
                </a:solidFill>
                <a:latin typeface="Candara" panose="020E0502030303020204" pitchFamily="34" charset="0"/>
              </a:rPr>
              <a:t>Rule 9: </a:t>
            </a:r>
            <a:r>
              <a:rPr lang="en-US" sz="2800" dirty="0">
                <a:solidFill>
                  <a:schemeClr val="tx1">
                    <a:lumMod val="65000"/>
                    <a:lumOff val="35000"/>
                  </a:schemeClr>
                </a:solidFill>
                <a:latin typeface="Candara" panose="020E0502030303020204" pitchFamily="34" charset="0"/>
              </a:rPr>
              <a:t>The triggering event occurs when an individual is taking actions that are most often routine activities. The outcome of the criminal event impacts both the crime template and the routine activities. Criminal actions change the “bank” of accumulated experience and alter future actions.</a:t>
            </a:r>
          </a:p>
        </p:txBody>
      </p:sp>
    </p:spTree>
    <p:extLst>
      <p:ext uri="{BB962C8B-B14F-4D97-AF65-F5344CB8AC3E}">
        <p14:creationId xmlns:p14="http://schemas.microsoft.com/office/powerpoint/2010/main" val="31562427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0FBA943C-C3C4-4C93-8353-C50E5AE49B6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31"/>
          <a:stretch/>
        </p:blipFill>
        <p:spPr>
          <a:xfrm>
            <a:off x="0" y="0"/>
            <a:ext cx="12192000" cy="6858000"/>
          </a:xfrm>
          <a:prstGeom prst="rect">
            <a:avLst/>
          </a:prstGeom>
        </p:spPr>
      </p:pic>
      <p:sp>
        <p:nvSpPr>
          <p:cNvPr id="10" name="TextBox 9">
            <a:extLst>
              <a:ext uri="{FF2B5EF4-FFF2-40B4-BE49-F238E27FC236}">
                <a16:creationId xmlns:a16="http://schemas.microsoft.com/office/drawing/2014/main" xmlns="" id="{B2318566-B5D6-4622-84CD-C22A573B0309}"/>
              </a:ext>
            </a:extLst>
          </p:cNvPr>
          <p:cNvSpPr txBox="1"/>
          <p:nvPr/>
        </p:nvSpPr>
        <p:spPr>
          <a:xfrm>
            <a:off x="0" y="5891349"/>
            <a:ext cx="12192000" cy="954107"/>
          </a:xfrm>
          <a:prstGeom prst="rect">
            <a:avLst/>
          </a:prstGeom>
          <a:solidFill>
            <a:srgbClr val="000000">
              <a:alpha val="50196"/>
            </a:srgbClr>
          </a:solidFill>
        </p:spPr>
        <p:txBody>
          <a:bodyPr wrap="square" rtlCol="0">
            <a:spAutoFit/>
          </a:bodyPr>
          <a:lstStyle/>
          <a:p>
            <a:r>
              <a:rPr lang="en-US" sz="2800" b="1" dirty="0">
                <a:solidFill>
                  <a:schemeClr val="bg1"/>
                </a:solidFill>
                <a:latin typeface="Candara" panose="020E0502030303020204" pitchFamily="34" charset="0"/>
              </a:rPr>
              <a:t>Rule 10 (takes us back to Rule 1): </a:t>
            </a:r>
            <a:r>
              <a:rPr lang="en-US" sz="2800" dirty="0">
                <a:solidFill>
                  <a:schemeClr val="bg1"/>
                </a:solidFill>
                <a:latin typeface="Candara" panose="020E0502030303020204" pitchFamily="34" charset="0"/>
              </a:rPr>
              <a:t>The structural backcloth impacts both the routine activities of individuals and the decision to commit crime.</a:t>
            </a:r>
          </a:p>
        </p:txBody>
      </p:sp>
    </p:spTree>
    <p:extLst>
      <p:ext uri="{BB962C8B-B14F-4D97-AF65-F5344CB8AC3E}">
        <p14:creationId xmlns:p14="http://schemas.microsoft.com/office/powerpoint/2010/main" val="2321602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ECB52A-C169-4C51-B304-BC97BEF87552}"/>
              </a:ext>
            </a:extLst>
          </p:cNvPr>
          <p:cNvSpPr>
            <a:spLocks noGrp="1"/>
          </p:cNvSpPr>
          <p:nvPr>
            <p:ph type="title"/>
          </p:nvPr>
        </p:nvSpPr>
        <p:spPr/>
        <p:txBody>
          <a:bodyPr/>
          <a:lstStyle/>
          <a:p>
            <a:r>
              <a:rPr lang="en-US" dirty="0">
                <a:solidFill>
                  <a:srgbClr val="7030A0"/>
                </a:solidFill>
                <a:latin typeface="Candara" panose="020E0502030303020204" pitchFamily="34" charset="0"/>
              </a:rPr>
              <a:t>AGENDA</a:t>
            </a:r>
          </a:p>
        </p:txBody>
      </p:sp>
      <p:sp>
        <p:nvSpPr>
          <p:cNvPr id="3" name="Content Placeholder 2">
            <a:extLst>
              <a:ext uri="{FF2B5EF4-FFF2-40B4-BE49-F238E27FC236}">
                <a16:creationId xmlns:a16="http://schemas.microsoft.com/office/drawing/2014/main" xmlns="" id="{4B56E7B6-E145-4486-8EDA-6CB181B31C92}"/>
              </a:ext>
            </a:extLst>
          </p:cNvPr>
          <p:cNvSpPr>
            <a:spLocks noGrp="1"/>
          </p:cNvSpPr>
          <p:nvPr>
            <p:ph idx="1"/>
          </p:nvPr>
        </p:nvSpPr>
        <p:spPr/>
        <p:txBody>
          <a:bodyPr/>
          <a:lstStyle/>
          <a:p>
            <a:pPr marL="0" indent="0">
              <a:buNone/>
            </a:pPr>
            <a:r>
              <a:rPr lang="en-US" dirty="0">
                <a:solidFill>
                  <a:schemeClr val="tx1">
                    <a:lumMod val="65000"/>
                    <a:lumOff val="35000"/>
                  </a:schemeClr>
                </a:solidFill>
                <a:latin typeface="Candara" panose="020E0502030303020204" pitchFamily="34" charset="0"/>
              </a:rPr>
              <a:t>Reminders</a:t>
            </a:r>
          </a:p>
          <a:p>
            <a:pPr marL="0" indent="0">
              <a:buNone/>
            </a:pPr>
            <a:endParaRPr lang="en-US" dirty="0">
              <a:solidFill>
                <a:schemeClr val="tx1">
                  <a:lumMod val="65000"/>
                  <a:lumOff val="35000"/>
                </a:schemeClr>
              </a:solidFill>
              <a:latin typeface="Candara" panose="020E0502030303020204" pitchFamily="34" charset="0"/>
            </a:endParaRPr>
          </a:p>
          <a:p>
            <a:pPr marL="0" indent="0">
              <a:buNone/>
            </a:pPr>
            <a:r>
              <a:rPr lang="en-US" dirty="0">
                <a:solidFill>
                  <a:schemeClr val="tx1">
                    <a:lumMod val="65000"/>
                    <a:lumOff val="35000"/>
                  </a:schemeClr>
                </a:solidFill>
                <a:latin typeface="Candara" panose="020E0502030303020204" pitchFamily="34" charset="0"/>
              </a:rPr>
              <a:t>The geometry of crime</a:t>
            </a:r>
          </a:p>
          <a:p>
            <a:pPr marL="0" indent="0">
              <a:buNone/>
            </a:pPr>
            <a:endParaRPr lang="en-US" dirty="0">
              <a:solidFill>
                <a:schemeClr val="tx1">
                  <a:lumMod val="65000"/>
                  <a:lumOff val="35000"/>
                </a:schemeClr>
              </a:solidFill>
              <a:latin typeface="Candara" panose="020E0502030303020204" pitchFamily="34" charset="0"/>
            </a:endParaRPr>
          </a:p>
          <a:p>
            <a:pPr marL="0" indent="0">
              <a:buNone/>
            </a:pPr>
            <a:r>
              <a:rPr lang="en-US" dirty="0">
                <a:solidFill>
                  <a:schemeClr val="tx1">
                    <a:lumMod val="65000"/>
                    <a:lumOff val="35000"/>
                  </a:schemeClr>
                </a:solidFill>
                <a:latin typeface="Candara" panose="020E0502030303020204" pitchFamily="34" charset="0"/>
              </a:rPr>
              <a:t>Crime pattern </a:t>
            </a:r>
            <a:r>
              <a:rPr lang="en-US" dirty="0" smtClean="0">
                <a:solidFill>
                  <a:schemeClr val="tx1">
                    <a:lumMod val="65000"/>
                    <a:lumOff val="35000"/>
                  </a:schemeClr>
                </a:solidFill>
                <a:latin typeface="Candara" panose="020E0502030303020204" pitchFamily="34" charset="0"/>
              </a:rPr>
              <a:t>theory</a:t>
            </a:r>
          </a:p>
          <a:p>
            <a:pPr marL="0" indent="0">
              <a:buNone/>
            </a:pPr>
            <a:endParaRPr lang="en-US" dirty="0">
              <a:solidFill>
                <a:schemeClr val="tx1">
                  <a:lumMod val="65000"/>
                  <a:lumOff val="35000"/>
                </a:schemeClr>
              </a:solidFill>
              <a:latin typeface="Candara" panose="020E0502030303020204" pitchFamily="34" charset="0"/>
            </a:endParaRPr>
          </a:p>
          <a:p>
            <a:pPr marL="0" indent="0">
              <a:buNone/>
            </a:pPr>
            <a:r>
              <a:rPr lang="en-US" dirty="0" smtClean="0">
                <a:solidFill>
                  <a:schemeClr val="tx1">
                    <a:lumMod val="65000"/>
                    <a:lumOff val="35000"/>
                  </a:schemeClr>
                </a:solidFill>
                <a:latin typeface="Candara" panose="020E0502030303020204" pitchFamily="34" charset="0"/>
              </a:rPr>
              <a:t>Exploring your activity space</a:t>
            </a:r>
            <a:endParaRPr lang="en-US" dirty="0">
              <a:solidFill>
                <a:schemeClr val="tx1">
                  <a:lumMod val="65000"/>
                  <a:lumOff val="35000"/>
                </a:schemeClr>
              </a:solidFill>
              <a:latin typeface="Candara" panose="020E0502030303020204" pitchFamily="34" charset="0"/>
            </a:endParaRPr>
          </a:p>
          <a:p>
            <a:pPr marL="0" indent="0">
              <a:buNone/>
            </a:pPr>
            <a:endParaRPr lang="en-US" dirty="0">
              <a:latin typeface="Candara" panose="020E0502030303020204" pitchFamily="34" charset="0"/>
            </a:endParaRPr>
          </a:p>
        </p:txBody>
      </p:sp>
    </p:spTree>
    <p:extLst>
      <p:ext uri="{BB962C8B-B14F-4D97-AF65-F5344CB8AC3E}">
        <p14:creationId xmlns:p14="http://schemas.microsoft.com/office/powerpoint/2010/main" val="3617115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50ECCB-C5B4-430B-9229-29C539CB7432}"/>
              </a:ext>
            </a:extLst>
          </p:cNvPr>
          <p:cNvSpPr>
            <a:spLocks noGrp="1"/>
          </p:cNvSpPr>
          <p:nvPr>
            <p:ph type="title"/>
          </p:nvPr>
        </p:nvSpPr>
        <p:spPr/>
        <p:txBody>
          <a:bodyPr/>
          <a:lstStyle/>
          <a:p>
            <a:r>
              <a:rPr lang="en-US" dirty="0">
                <a:solidFill>
                  <a:srgbClr val="7030A0"/>
                </a:solidFill>
                <a:latin typeface="Candara" panose="020E0502030303020204" pitchFamily="34" charset="0"/>
              </a:rPr>
              <a:t>What is your activity space?</a:t>
            </a:r>
          </a:p>
        </p:txBody>
      </p:sp>
      <p:sp>
        <p:nvSpPr>
          <p:cNvPr id="3" name="Content Placeholder 2">
            <a:extLst>
              <a:ext uri="{FF2B5EF4-FFF2-40B4-BE49-F238E27FC236}">
                <a16:creationId xmlns:a16="http://schemas.microsoft.com/office/drawing/2014/main" xmlns="" id="{33A110BF-6145-4266-84DE-9CC77CCC9B13}"/>
              </a:ext>
            </a:extLst>
          </p:cNvPr>
          <p:cNvSpPr>
            <a:spLocks noGrp="1"/>
          </p:cNvSpPr>
          <p:nvPr>
            <p:ph idx="1"/>
          </p:nvPr>
        </p:nvSpPr>
        <p:spPr/>
        <p:txBody>
          <a:bodyPr>
            <a:normAutofit lnSpcReduction="10000"/>
          </a:bodyPr>
          <a:lstStyle/>
          <a:p>
            <a:pPr marL="0" indent="0">
              <a:buNone/>
            </a:pPr>
            <a:r>
              <a:rPr lang="en-US" dirty="0">
                <a:solidFill>
                  <a:schemeClr val="tx1">
                    <a:lumMod val="65000"/>
                    <a:lumOff val="35000"/>
                  </a:schemeClr>
                </a:solidFill>
                <a:latin typeface="Candara" panose="020E0502030303020204" pitchFamily="34" charset="0"/>
              </a:rPr>
              <a:t>Create an illustration (e.g. in Paint or </a:t>
            </a:r>
            <a:r>
              <a:rPr lang="en-US" dirty="0" err="1">
                <a:solidFill>
                  <a:schemeClr val="tx1">
                    <a:lumMod val="65000"/>
                    <a:lumOff val="35000"/>
                  </a:schemeClr>
                </a:solidFill>
                <a:latin typeface="Candara" panose="020E0502030303020204" pitchFamily="34" charset="0"/>
              </a:rPr>
              <a:t>Powerpoint</a:t>
            </a:r>
            <a:r>
              <a:rPr lang="en-US" dirty="0">
                <a:solidFill>
                  <a:schemeClr val="tx1">
                    <a:lumMod val="65000"/>
                    <a:lumOff val="35000"/>
                  </a:schemeClr>
                </a:solidFill>
                <a:latin typeface="Candara" panose="020E0502030303020204" pitchFamily="34" charset="0"/>
              </a:rPr>
              <a:t>) of your awareness space, considering all primary activity nodes and pathways. Use thicker lines to represent pathways where you spend more time. How predictable are you?</a:t>
            </a:r>
          </a:p>
          <a:p>
            <a:pPr marL="0" indent="0">
              <a:buNone/>
            </a:pPr>
            <a:endParaRPr lang="en-US" dirty="0">
              <a:solidFill>
                <a:schemeClr val="tx1">
                  <a:lumMod val="65000"/>
                  <a:lumOff val="35000"/>
                </a:schemeClr>
              </a:solidFill>
              <a:latin typeface="Candara" panose="020E0502030303020204" pitchFamily="34" charset="0"/>
            </a:endParaRPr>
          </a:p>
          <a:p>
            <a:pPr marL="0" indent="0">
              <a:buNone/>
            </a:pPr>
            <a:r>
              <a:rPr lang="en-US" dirty="0">
                <a:solidFill>
                  <a:schemeClr val="tx1">
                    <a:lumMod val="65000"/>
                    <a:lumOff val="35000"/>
                  </a:schemeClr>
                </a:solidFill>
                <a:latin typeface="Candara" panose="020E0502030303020204" pitchFamily="34" charset="0"/>
              </a:rPr>
              <a:t>What is your “backcloth” – what shapes your activity nodes and pathways? (Think sociologically! Who are you? What is your place?)</a:t>
            </a:r>
          </a:p>
          <a:p>
            <a:pPr marL="0" indent="0">
              <a:buNone/>
            </a:pPr>
            <a:endParaRPr lang="en-US" dirty="0">
              <a:solidFill>
                <a:schemeClr val="tx1">
                  <a:lumMod val="65000"/>
                  <a:lumOff val="35000"/>
                </a:schemeClr>
              </a:solidFill>
              <a:latin typeface="Candara" panose="020E0502030303020204" pitchFamily="34" charset="0"/>
            </a:endParaRPr>
          </a:p>
          <a:p>
            <a:pPr marL="0" indent="0">
              <a:buNone/>
            </a:pPr>
            <a:r>
              <a:rPr lang="en-US" dirty="0">
                <a:solidFill>
                  <a:schemeClr val="tx1">
                    <a:lumMod val="65000"/>
                    <a:lumOff val="35000"/>
                  </a:schemeClr>
                </a:solidFill>
                <a:latin typeface="Candara" panose="020E0502030303020204" pitchFamily="34" charset="0"/>
              </a:rPr>
              <a:t>What opportunities for offending or victimization do you have on your pathways?</a:t>
            </a:r>
          </a:p>
        </p:txBody>
      </p:sp>
    </p:spTree>
    <p:extLst>
      <p:ext uri="{BB962C8B-B14F-4D97-AF65-F5344CB8AC3E}">
        <p14:creationId xmlns:p14="http://schemas.microsoft.com/office/powerpoint/2010/main" val="2696965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researchgate.net/profile/Paul_Cozens/publication/42428565/figure/fig1/AS:277038335315971@1443062494313/Awareness-spaces-routine-activities-theory-Source-Adeane-2007-adapted-from.png">
            <a:extLst>
              <a:ext uri="{FF2B5EF4-FFF2-40B4-BE49-F238E27FC236}">
                <a16:creationId xmlns:a16="http://schemas.microsoft.com/office/drawing/2014/main" xmlns="" id="{E9676324-BCB9-483E-8642-89CA0A4A77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8906" y="1149531"/>
            <a:ext cx="9897306" cy="45589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5EB206BC-87A7-41E1-8F61-8C188F3F029F}"/>
              </a:ext>
            </a:extLst>
          </p:cNvPr>
          <p:cNvSpPr txBox="1"/>
          <p:nvPr/>
        </p:nvSpPr>
        <p:spPr>
          <a:xfrm>
            <a:off x="113016" y="6488668"/>
            <a:ext cx="11965968" cy="369332"/>
          </a:xfrm>
          <a:prstGeom prst="rect">
            <a:avLst/>
          </a:prstGeom>
          <a:noFill/>
        </p:spPr>
        <p:txBody>
          <a:bodyPr wrap="none" rtlCol="0">
            <a:spAutoFit/>
          </a:bodyPr>
          <a:lstStyle/>
          <a:p>
            <a:r>
              <a:rPr lang="en-US" dirty="0"/>
              <a:t>Cozens, P.  (2008) New urbanism, crime and the suburbs: A review of the evidence. </a:t>
            </a:r>
            <a:r>
              <a:rPr lang="en-US" i="1" dirty="0"/>
              <a:t>Urban Policy and Research</a:t>
            </a:r>
            <a:r>
              <a:rPr lang="en-US" dirty="0"/>
              <a:t>, 26(4), 429-444.</a:t>
            </a:r>
          </a:p>
        </p:txBody>
      </p:sp>
    </p:spTree>
    <p:extLst>
      <p:ext uri="{BB962C8B-B14F-4D97-AF65-F5344CB8AC3E}">
        <p14:creationId xmlns:p14="http://schemas.microsoft.com/office/powerpoint/2010/main" val="15298457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13943" y="599870"/>
            <a:ext cx="2101175" cy="21011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Home:</a:t>
            </a:r>
          </a:p>
          <a:p>
            <a:pPr algn="ctr"/>
            <a:r>
              <a:rPr lang="en-US" dirty="0" smtClean="0"/>
              <a:t>Chelmsford</a:t>
            </a:r>
            <a:endParaRPr lang="en-US" dirty="0"/>
          </a:p>
        </p:txBody>
      </p:sp>
      <p:sp>
        <p:nvSpPr>
          <p:cNvPr id="3" name="Oval 2"/>
          <p:cNvSpPr/>
          <p:nvPr/>
        </p:nvSpPr>
        <p:spPr>
          <a:xfrm>
            <a:off x="9473118" y="507457"/>
            <a:ext cx="2260060" cy="228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Entertainment:</a:t>
            </a:r>
          </a:p>
          <a:p>
            <a:pPr algn="ctr"/>
            <a:r>
              <a:rPr lang="en-US" dirty="0" smtClean="0"/>
              <a:t>Chelmsford &amp; Nashua</a:t>
            </a:r>
            <a:endParaRPr lang="en-US" dirty="0"/>
          </a:p>
        </p:txBody>
      </p:sp>
      <p:sp>
        <p:nvSpPr>
          <p:cNvPr id="4" name="Oval 3"/>
          <p:cNvSpPr/>
          <p:nvPr/>
        </p:nvSpPr>
        <p:spPr>
          <a:xfrm>
            <a:off x="5650147" y="4756825"/>
            <a:ext cx="2101175" cy="21011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Work:</a:t>
            </a:r>
          </a:p>
          <a:p>
            <a:pPr algn="ctr"/>
            <a:r>
              <a:rPr lang="en-US" dirty="0" smtClean="0"/>
              <a:t>Downtown Boston</a:t>
            </a:r>
            <a:endParaRPr lang="en-US" dirty="0"/>
          </a:p>
        </p:txBody>
      </p:sp>
      <p:sp>
        <p:nvSpPr>
          <p:cNvPr id="5" name="Oval 4"/>
          <p:cNvSpPr/>
          <p:nvPr/>
        </p:nvSpPr>
        <p:spPr>
          <a:xfrm>
            <a:off x="3095827" y="32423"/>
            <a:ext cx="1190017" cy="11348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Daycare</a:t>
            </a:r>
            <a:endParaRPr lang="en-US" sz="1200" dirty="0"/>
          </a:p>
        </p:txBody>
      </p:sp>
      <p:sp>
        <p:nvSpPr>
          <p:cNvPr id="6" name="Oval 5"/>
          <p:cNvSpPr/>
          <p:nvPr/>
        </p:nvSpPr>
        <p:spPr>
          <a:xfrm>
            <a:off x="3737852" y="1825888"/>
            <a:ext cx="1190017" cy="11348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Grocery stores</a:t>
            </a:r>
            <a:endParaRPr lang="en-US" sz="1200" dirty="0"/>
          </a:p>
        </p:txBody>
      </p:sp>
      <p:sp>
        <p:nvSpPr>
          <p:cNvPr id="7" name="Oval 6"/>
          <p:cNvSpPr/>
          <p:nvPr/>
        </p:nvSpPr>
        <p:spPr>
          <a:xfrm>
            <a:off x="2020109" y="2305454"/>
            <a:ext cx="1190017" cy="11348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Lowell Station</a:t>
            </a:r>
            <a:endParaRPr lang="en-US" sz="1200" dirty="0"/>
          </a:p>
        </p:txBody>
      </p:sp>
      <p:sp>
        <p:nvSpPr>
          <p:cNvPr id="8" name="Oval 7"/>
          <p:cNvSpPr/>
          <p:nvPr/>
        </p:nvSpPr>
        <p:spPr>
          <a:xfrm>
            <a:off x="4714669" y="4393658"/>
            <a:ext cx="1190017" cy="11348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North Station</a:t>
            </a:r>
            <a:endParaRPr lang="en-US" sz="1200" dirty="0"/>
          </a:p>
        </p:txBody>
      </p:sp>
      <p:sp>
        <p:nvSpPr>
          <p:cNvPr id="9" name="Oval 8"/>
          <p:cNvSpPr/>
          <p:nvPr/>
        </p:nvSpPr>
        <p:spPr>
          <a:xfrm>
            <a:off x="7751322" y="5502608"/>
            <a:ext cx="1190017" cy="11348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Suffolk campus</a:t>
            </a:r>
            <a:endParaRPr lang="en-US" sz="1200" dirty="0"/>
          </a:p>
        </p:txBody>
      </p:sp>
      <p:sp>
        <p:nvSpPr>
          <p:cNvPr id="10" name="Oval 9"/>
          <p:cNvSpPr/>
          <p:nvPr/>
        </p:nvSpPr>
        <p:spPr>
          <a:xfrm>
            <a:off x="7214677" y="4007795"/>
            <a:ext cx="1190017" cy="11348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Boston Common area</a:t>
            </a:r>
            <a:endParaRPr lang="en-US" sz="1200" dirty="0"/>
          </a:p>
        </p:txBody>
      </p:sp>
      <p:sp>
        <p:nvSpPr>
          <p:cNvPr id="11" name="Oval 10"/>
          <p:cNvSpPr/>
          <p:nvPr/>
        </p:nvSpPr>
        <p:spPr>
          <a:xfrm>
            <a:off x="8430637" y="137806"/>
            <a:ext cx="1190017" cy="11348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Shopping</a:t>
            </a:r>
            <a:endParaRPr lang="en-US" sz="1200" dirty="0"/>
          </a:p>
        </p:txBody>
      </p:sp>
      <p:sp>
        <p:nvSpPr>
          <p:cNvPr id="12" name="Oval 11"/>
          <p:cNvSpPr/>
          <p:nvPr/>
        </p:nvSpPr>
        <p:spPr>
          <a:xfrm>
            <a:off x="969521" y="3670571"/>
            <a:ext cx="1190017" cy="11348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Hobbies at home</a:t>
            </a:r>
            <a:endParaRPr lang="en-US" sz="1200" dirty="0"/>
          </a:p>
        </p:txBody>
      </p:sp>
      <p:cxnSp>
        <p:nvCxnSpPr>
          <p:cNvPr id="14" name="Straight Arrow Connector 13"/>
          <p:cNvCxnSpPr>
            <a:stCxn id="7" idx="5"/>
            <a:endCxn id="8" idx="1"/>
          </p:cNvCxnSpPr>
          <p:nvPr/>
        </p:nvCxnSpPr>
        <p:spPr>
          <a:xfrm>
            <a:off x="3035852" y="3274146"/>
            <a:ext cx="1853091" cy="1285713"/>
          </a:xfrm>
          <a:prstGeom prst="straightConnector1">
            <a:avLst/>
          </a:prstGeom>
          <a:ln w="76200">
            <a:prstDash val="sysDash"/>
            <a:headEnd type="triangle"/>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p:cNvCxnSpPr>
            <a:stCxn id="2" idx="7"/>
            <a:endCxn id="5" idx="2"/>
          </p:cNvCxnSpPr>
          <p:nvPr/>
        </p:nvCxnSpPr>
        <p:spPr>
          <a:xfrm flipV="1">
            <a:off x="2307408" y="599870"/>
            <a:ext cx="788419" cy="307710"/>
          </a:xfrm>
          <a:prstGeom prst="straightConnector1">
            <a:avLst/>
          </a:prstGeom>
          <a:ln w="57150">
            <a:headEnd type="triangle"/>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p:cNvCxnSpPr>
            <a:stCxn id="2" idx="6"/>
            <a:endCxn id="6" idx="2"/>
          </p:cNvCxnSpPr>
          <p:nvPr/>
        </p:nvCxnSpPr>
        <p:spPr>
          <a:xfrm>
            <a:off x="2615118" y="1650458"/>
            <a:ext cx="1122734" cy="742877"/>
          </a:xfrm>
          <a:prstGeom prst="straightConnector1">
            <a:avLst/>
          </a:prstGeom>
          <a:ln w="57150">
            <a:headEnd type="triangle"/>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p:cNvCxnSpPr>
            <a:stCxn id="2" idx="4"/>
            <a:endCxn id="12" idx="0"/>
          </p:cNvCxnSpPr>
          <p:nvPr/>
        </p:nvCxnSpPr>
        <p:spPr>
          <a:xfrm flipH="1">
            <a:off x="1564530" y="2701045"/>
            <a:ext cx="1" cy="969526"/>
          </a:xfrm>
          <a:prstGeom prst="straightConnector1">
            <a:avLst/>
          </a:prstGeom>
          <a:ln w="57150">
            <a:headEnd type="triangle"/>
            <a:tailEnd type="triangle"/>
          </a:ln>
        </p:spPr>
        <p:style>
          <a:lnRef idx="1">
            <a:schemeClr val="accent5"/>
          </a:lnRef>
          <a:fillRef idx="0">
            <a:schemeClr val="accent5"/>
          </a:fillRef>
          <a:effectRef idx="0">
            <a:schemeClr val="accent5"/>
          </a:effectRef>
          <a:fontRef idx="minor">
            <a:schemeClr val="tx1"/>
          </a:fontRef>
        </p:style>
      </p:cxnSp>
      <p:cxnSp>
        <p:nvCxnSpPr>
          <p:cNvPr id="22" name="Straight Arrow Connector 21"/>
          <p:cNvCxnSpPr>
            <a:stCxn id="2" idx="6"/>
            <a:endCxn id="3" idx="2"/>
          </p:cNvCxnSpPr>
          <p:nvPr/>
        </p:nvCxnSpPr>
        <p:spPr>
          <a:xfrm flipV="1">
            <a:off x="2615118" y="1650457"/>
            <a:ext cx="6858000" cy="1"/>
          </a:xfrm>
          <a:prstGeom prst="straightConnector1">
            <a:avLst/>
          </a:prstGeom>
          <a:ln w="57150">
            <a:headEnd type="triangle"/>
            <a:tailEnd type="triangle"/>
          </a:ln>
        </p:spPr>
        <p:style>
          <a:lnRef idx="1">
            <a:schemeClr val="dk1"/>
          </a:lnRef>
          <a:fillRef idx="0">
            <a:schemeClr val="dk1"/>
          </a:fillRef>
          <a:effectRef idx="0">
            <a:schemeClr val="dk1"/>
          </a:effectRef>
          <a:fontRef idx="minor">
            <a:schemeClr val="tx1"/>
          </a:fontRef>
        </p:style>
      </p:cxnSp>
      <p:sp>
        <p:nvSpPr>
          <p:cNvPr id="30" name="Oval 29"/>
          <p:cNvSpPr/>
          <p:nvPr/>
        </p:nvSpPr>
        <p:spPr>
          <a:xfrm>
            <a:off x="681540" y="4838221"/>
            <a:ext cx="1765978" cy="156615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b="1" dirty="0" smtClean="0"/>
              <a:t>Cyberspace?</a:t>
            </a:r>
            <a:endParaRPr lang="en-US" sz="1600" b="1" dirty="0"/>
          </a:p>
        </p:txBody>
      </p:sp>
    </p:spTree>
    <p:extLst>
      <p:ext uri="{BB962C8B-B14F-4D97-AF65-F5344CB8AC3E}">
        <p14:creationId xmlns:p14="http://schemas.microsoft.com/office/powerpoint/2010/main" val="1319808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EA1380-C48F-4F6C-9055-BF2003AE5DDF}"/>
              </a:ext>
            </a:extLst>
          </p:cNvPr>
          <p:cNvSpPr>
            <a:spLocks noGrp="1"/>
          </p:cNvSpPr>
          <p:nvPr>
            <p:ph type="title"/>
          </p:nvPr>
        </p:nvSpPr>
        <p:spPr/>
        <p:txBody>
          <a:bodyPr/>
          <a:lstStyle/>
          <a:p>
            <a:r>
              <a:rPr lang="en-US" dirty="0">
                <a:solidFill>
                  <a:srgbClr val="7030A0"/>
                </a:solidFill>
                <a:latin typeface="Candara" panose="020E0502030303020204" pitchFamily="34" charset="0"/>
              </a:rPr>
              <a:t>The geometry of crime</a:t>
            </a:r>
          </a:p>
        </p:txBody>
      </p:sp>
      <p:sp>
        <p:nvSpPr>
          <p:cNvPr id="3" name="Content Placeholder 2">
            <a:extLst>
              <a:ext uri="{FF2B5EF4-FFF2-40B4-BE49-F238E27FC236}">
                <a16:creationId xmlns:a16="http://schemas.microsoft.com/office/drawing/2014/main" xmlns="" id="{48BFB113-5135-4C5C-A69C-02D432C272DE}"/>
              </a:ext>
            </a:extLst>
          </p:cNvPr>
          <p:cNvSpPr>
            <a:spLocks noGrp="1"/>
          </p:cNvSpPr>
          <p:nvPr>
            <p:ph idx="1"/>
          </p:nvPr>
        </p:nvSpPr>
        <p:spPr/>
        <p:txBody>
          <a:bodyPr/>
          <a:lstStyle/>
          <a:p>
            <a:pPr marL="0" indent="0">
              <a:buNone/>
            </a:pPr>
            <a:r>
              <a:rPr lang="en-US" dirty="0">
                <a:solidFill>
                  <a:schemeClr val="tx1">
                    <a:lumMod val="65000"/>
                    <a:lumOff val="35000"/>
                  </a:schemeClr>
                </a:solidFill>
                <a:latin typeface="Candara" panose="020E0502030303020204" pitchFamily="34" charset="0"/>
              </a:rPr>
              <a:t>Crimes do not occur randomly or uniformly in time or space or society – there are patterns.</a:t>
            </a:r>
          </a:p>
          <a:p>
            <a:pPr marL="0" indent="0">
              <a:buNone/>
            </a:pPr>
            <a:endParaRPr lang="en-US" dirty="0">
              <a:solidFill>
                <a:schemeClr val="tx1">
                  <a:lumMod val="65000"/>
                  <a:lumOff val="35000"/>
                </a:schemeClr>
              </a:solidFill>
              <a:latin typeface="Candara" panose="020E0502030303020204" pitchFamily="34" charset="0"/>
            </a:endParaRPr>
          </a:p>
          <a:p>
            <a:pPr marL="0" indent="0">
              <a:buNone/>
            </a:pPr>
            <a:r>
              <a:rPr lang="en-US" b="1" dirty="0">
                <a:solidFill>
                  <a:schemeClr val="tx1">
                    <a:lumMod val="65000"/>
                    <a:lumOff val="35000"/>
                  </a:schemeClr>
                </a:solidFill>
                <a:latin typeface="Candara" panose="020E0502030303020204" pitchFamily="34" charset="0"/>
              </a:rPr>
              <a:t>Geometry of crime: </a:t>
            </a:r>
            <a:r>
              <a:rPr lang="en-US" dirty="0">
                <a:solidFill>
                  <a:schemeClr val="tx1">
                    <a:lumMod val="65000"/>
                    <a:lumOff val="35000"/>
                  </a:schemeClr>
                </a:solidFill>
                <a:latin typeface="Candara" panose="020E0502030303020204" pitchFamily="34" charset="0"/>
              </a:rPr>
              <a:t>the places in which we spend our time, and the pathways between them, are related to criminal offending and victimization.</a:t>
            </a:r>
          </a:p>
        </p:txBody>
      </p:sp>
    </p:spTree>
    <p:extLst>
      <p:ext uri="{BB962C8B-B14F-4D97-AF65-F5344CB8AC3E}">
        <p14:creationId xmlns:p14="http://schemas.microsoft.com/office/powerpoint/2010/main" val="1206202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EA1380-C48F-4F6C-9055-BF2003AE5DDF}"/>
              </a:ext>
            </a:extLst>
          </p:cNvPr>
          <p:cNvSpPr>
            <a:spLocks noGrp="1"/>
          </p:cNvSpPr>
          <p:nvPr>
            <p:ph type="title"/>
          </p:nvPr>
        </p:nvSpPr>
        <p:spPr/>
        <p:txBody>
          <a:bodyPr>
            <a:normAutofit/>
          </a:bodyPr>
          <a:lstStyle/>
          <a:p>
            <a:r>
              <a:rPr lang="en-US" dirty="0">
                <a:solidFill>
                  <a:srgbClr val="7030A0"/>
                </a:solidFill>
                <a:latin typeface="Candara" panose="020E0502030303020204" pitchFamily="34" charset="0"/>
              </a:rPr>
              <a:t>Crime Pattern Theory</a:t>
            </a:r>
          </a:p>
        </p:txBody>
      </p:sp>
      <p:sp>
        <p:nvSpPr>
          <p:cNvPr id="3" name="Content Placeholder 2">
            <a:extLst>
              <a:ext uri="{FF2B5EF4-FFF2-40B4-BE49-F238E27FC236}">
                <a16:creationId xmlns:a16="http://schemas.microsoft.com/office/drawing/2014/main" xmlns="" id="{48BFB113-5135-4C5C-A69C-02D432C272DE}"/>
              </a:ext>
            </a:extLst>
          </p:cNvPr>
          <p:cNvSpPr>
            <a:spLocks noGrp="1"/>
          </p:cNvSpPr>
          <p:nvPr>
            <p:ph idx="1"/>
          </p:nvPr>
        </p:nvSpPr>
        <p:spPr>
          <a:xfrm>
            <a:off x="757646" y="1782763"/>
            <a:ext cx="5826033" cy="5107577"/>
          </a:xfrm>
        </p:spPr>
        <p:txBody>
          <a:bodyPr>
            <a:normAutofit/>
          </a:bodyPr>
          <a:lstStyle/>
          <a:p>
            <a:pPr marL="0" indent="0">
              <a:buNone/>
            </a:pPr>
            <a:r>
              <a:rPr lang="en-US" b="1" dirty="0">
                <a:solidFill>
                  <a:schemeClr val="tx1">
                    <a:lumMod val="65000"/>
                    <a:lumOff val="35000"/>
                  </a:schemeClr>
                </a:solidFill>
                <a:latin typeface="Candara" panose="020E0502030303020204" pitchFamily="34" charset="0"/>
              </a:rPr>
              <a:t>Rule 1: The backcloth matters.</a:t>
            </a:r>
          </a:p>
          <a:p>
            <a:pPr marL="0" indent="0">
              <a:buNone/>
            </a:pPr>
            <a:endParaRPr lang="en-US" dirty="0">
              <a:solidFill>
                <a:schemeClr val="tx1">
                  <a:lumMod val="65000"/>
                  <a:lumOff val="35000"/>
                </a:schemeClr>
              </a:solidFill>
              <a:latin typeface="Candara" panose="020E0502030303020204" pitchFamily="34" charset="0"/>
            </a:endParaRPr>
          </a:p>
          <a:p>
            <a:pPr marL="0" indent="0">
              <a:buNone/>
            </a:pPr>
            <a:r>
              <a:rPr lang="en-US" dirty="0">
                <a:solidFill>
                  <a:schemeClr val="tx1">
                    <a:lumMod val="65000"/>
                    <a:lumOff val="35000"/>
                  </a:schemeClr>
                </a:solidFill>
                <a:latin typeface="Candara" panose="020E0502030303020204" pitchFamily="34" charset="0"/>
              </a:rPr>
              <a:t>All of our activities play out across a backcloth composed of social, economic, political, and physical dimensions.</a:t>
            </a:r>
          </a:p>
          <a:p>
            <a:pPr marL="0" indent="0">
              <a:buNone/>
            </a:pPr>
            <a:endParaRPr lang="en-US" dirty="0">
              <a:solidFill>
                <a:schemeClr val="tx1">
                  <a:lumMod val="65000"/>
                  <a:lumOff val="35000"/>
                </a:schemeClr>
              </a:solidFill>
              <a:latin typeface="Candara" panose="020E0502030303020204" pitchFamily="34" charset="0"/>
            </a:endParaRPr>
          </a:p>
          <a:p>
            <a:pPr marL="0" indent="0">
              <a:buNone/>
            </a:pPr>
            <a:r>
              <a:rPr lang="en-US" dirty="0">
                <a:solidFill>
                  <a:schemeClr val="tx1">
                    <a:lumMod val="65000"/>
                    <a:lumOff val="35000"/>
                  </a:schemeClr>
                </a:solidFill>
                <a:latin typeface="Candara" panose="020E0502030303020204" pitchFamily="34" charset="0"/>
              </a:rPr>
              <a:t>Our choices are shaped by social, political, and economic factors, as well as by the built environment.</a:t>
            </a:r>
          </a:p>
        </p:txBody>
      </p:sp>
      <p:pic>
        <p:nvPicPr>
          <p:cNvPr id="5" name="Picture 4">
            <a:extLst>
              <a:ext uri="{FF2B5EF4-FFF2-40B4-BE49-F238E27FC236}">
                <a16:creationId xmlns:a16="http://schemas.microsoft.com/office/drawing/2014/main" xmlns="" id="{9901B3CE-9345-4F31-8CAD-9AC21FCA148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261" b="16472"/>
          <a:stretch/>
        </p:blipFill>
        <p:spPr>
          <a:xfrm>
            <a:off x="6701246" y="0"/>
            <a:ext cx="5490754" cy="6858000"/>
          </a:xfrm>
          <a:prstGeom prst="rect">
            <a:avLst/>
          </a:prstGeom>
        </p:spPr>
      </p:pic>
    </p:spTree>
    <p:extLst>
      <p:ext uri="{BB962C8B-B14F-4D97-AF65-F5344CB8AC3E}">
        <p14:creationId xmlns:p14="http://schemas.microsoft.com/office/powerpoint/2010/main" val="876188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8BFB113-5135-4C5C-A69C-02D432C272DE}"/>
              </a:ext>
            </a:extLst>
          </p:cNvPr>
          <p:cNvSpPr>
            <a:spLocks noGrp="1"/>
          </p:cNvSpPr>
          <p:nvPr>
            <p:ph idx="1"/>
          </p:nvPr>
        </p:nvSpPr>
        <p:spPr>
          <a:xfrm>
            <a:off x="5695406" y="1000124"/>
            <a:ext cx="6244045" cy="5038725"/>
          </a:xfrm>
        </p:spPr>
        <p:txBody>
          <a:bodyPr>
            <a:normAutofit/>
          </a:bodyPr>
          <a:lstStyle/>
          <a:p>
            <a:pPr marL="0" indent="0">
              <a:buNone/>
            </a:pPr>
            <a:r>
              <a:rPr lang="en-US" b="1" dirty="0">
                <a:solidFill>
                  <a:schemeClr val="tx1">
                    <a:lumMod val="65000"/>
                    <a:lumOff val="35000"/>
                  </a:schemeClr>
                </a:solidFill>
                <a:latin typeface="Candara" panose="020E0502030303020204" pitchFamily="34" charset="0"/>
              </a:rPr>
              <a:t>Rule 2: Upon the broader backcloth, individuals have a range of routine activities.</a:t>
            </a:r>
          </a:p>
          <a:p>
            <a:pPr marL="0" indent="0">
              <a:buNone/>
            </a:pPr>
            <a:endParaRPr lang="en-US" dirty="0">
              <a:solidFill>
                <a:schemeClr val="tx1">
                  <a:lumMod val="65000"/>
                  <a:lumOff val="35000"/>
                </a:schemeClr>
              </a:solidFill>
              <a:latin typeface="Candara" panose="020E0502030303020204" pitchFamily="34" charset="0"/>
            </a:endParaRPr>
          </a:p>
          <a:p>
            <a:pPr marL="0" indent="0">
              <a:buNone/>
            </a:pPr>
            <a:r>
              <a:rPr lang="en-US" dirty="0">
                <a:solidFill>
                  <a:schemeClr val="tx1">
                    <a:lumMod val="65000"/>
                    <a:lumOff val="35000"/>
                  </a:schemeClr>
                </a:solidFill>
                <a:latin typeface="Candara" panose="020E0502030303020204" pitchFamily="34" charset="0"/>
              </a:rPr>
              <a:t>These occur in different </a:t>
            </a:r>
            <a:r>
              <a:rPr lang="en-US" i="1" dirty="0">
                <a:solidFill>
                  <a:schemeClr val="tx1">
                    <a:lumMod val="65000"/>
                    <a:lumOff val="35000"/>
                  </a:schemeClr>
                </a:solidFill>
                <a:latin typeface="Candara" panose="020E0502030303020204" pitchFamily="34" charset="0"/>
              </a:rPr>
              <a:t>nodes</a:t>
            </a:r>
            <a:r>
              <a:rPr lang="en-US" dirty="0">
                <a:solidFill>
                  <a:schemeClr val="tx1">
                    <a:lumMod val="65000"/>
                    <a:lumOff val="35000"/>
                  </a:schemeClr>
                </a:solidFill>
                <a:latin typeface="Candara" panose="020E0502030303020204" pitchFamily="34" charset="0"/>
              </a:rPr>
              <a:t> of activity, e.g. home, work, school, entertainment.</a:t>
            </a:r>
          </a:p>
          <a:p>
            <a:pPr marL="0" indent="0">
              <a:buNone/>
            </a:pPr>
            <a:endParaRPr lang="en-US" dirty="0">
              <a:solidFill>
                <a:schemeClr val="tx1">
                  <a:lumMod val="65000"/>
                  <a:lumOff val="35000"/>
                </a:schemeClr>
              </a:solidFill>
              <a:latin typeface="Candara" panose="020E0502030303020204" pitchFamily="34" charset="0"/>
            </a:endParaRPr>
          </a:p>
          <a:p>
            <a:pPr marL="0" indent="0">
              <a:buNone/>
            </a:pPr>
            <a:r>
              <a:rPr lang="en-US" dirty="0">
                <a:solidFill>
                  <a:schemeClr val="tx1">
                    <a:lumMod val="65000"/>
                    <a:lumOff val="35000"/>
                  </a:schemeClr>
                </a:solidFill>
                <a:latin typeface="Candara" panose="020E0502030303020204" pitchFamily="34" charset="0"/>
              </a:rPr>
              <a:t>Nodes are connected by pathways – patterns of repetitive travel.</a:t>
            </a:r>
          </a:p>
        </p:txBody>
      </p:sp>
      <p:pic>
        <p:nvPicPr>
          <p:cNvPr id="6" name="Picture 5">
            <a:extLst>
              <a:ext uri="{FF2B5EF4-FFF2-40B4-BE49-F238E27FC236}">
                <a16:creationId xmlns:a16="http://schemas.microsoft.com/office/drawing/2014/main" xmlns="" id="{91FFB770-9753-4986-8FB3-F751AF516B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8426"/>
          <a:stretch/>
        </p:blipFill>
        <p:spPr>
          <a:xfrm>
            <a:off x="0" y="0"/>
            <a:ext cx="5305425" cy="6858000"/>
          </a:xfrm>
          <a:prstGeom prst="rect">
            <a:avLst/>
          </a:prstGeom>
        </p:spPr>
      </p:pic>
    </p:spTree>
    <p:extLst>
      <p:ext uri="{BB962C8B-B14F-4D97-AF65-F5344CB8AC3E}">
        <p14:creationId xmlns:p14="http://schemas.microsoft.com/office/powerpoint/2010/main" val="2679720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D46B2A6A-A442-447C-BB34-C09F9F9E1DF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488"/>
          <a:stretch/>
        </p:blipFill>
        <p:spPr>
          <a:xfrm>
            <a:off x="0" y="-1"/>
            <a:ext cx="12192000" cy="6858001"/>
          </a:xfrm>
          <a:prstGeom prst="rect">
            <a:avLst/>
          </a:prstGeom>
        </p:spPr>
      </p:pic>
      <p:sp>
        <p:nvSpPr>
          <p:cNvPr id="10" name="Rectangle 9">
            <a:extLst>
              <a:ext uri="{FF2B5EF4-FFF2-40B4-BE49-F238E27FC236}">
                <a16:creationId xmlns:a16="http://schemas.microsoft.com/office/drawing/2014/main" xmlns="" id="{24D8F953-9ABB-4238-8FF4-4696B209EE00}"/>
              </a:ext>
            </a:extLst>
          </p:cNvPr>
          <p:cNvSpPr/>
          <p:nvPr/>
        </p:nvSpPr>
        <p:spPr>
          <a:xfrm>
            <a:off x="0" y="5172891"/>
            <a:ext cx="12192000" cy="168510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9DFB8454-BAA8-43BC-8838-7A12E075C560}"/>
              </a:ext>
            </a:extLst>
          </p:cNvPr>
          <p:cNvSpPr txBox="1"/>
          <p:nvPr/>
        </p:nvSpPr>
        <p:spPr>
          <a:xfrm>
            <a:off x="171994" y="5322947"/>
            <a:ext cx="11848011" cy="1384995"/>
          </a:xfrm>
          <a:prstGeom prst="rect">
            <a:avLst/>
          </a:prstGeom>
          <a:noFill/>
        </p:spPr>
        <p:txBody>
          <a:bodyPr wrap="square" rtlCol="0">
            <a:spAutoFit/>
          </a:bodyPr>
          <a:lstStyle/>
          <a:p>
            <a:r>
              <a:rPr lang="en-US" sz="2800" b="1" dirty="0">
                <a:solidFill>
                  <a:schemeClr val="bg1"/>
                </a:solidFill>
                <a:latin typeface="Candara" panose="020E0502030303020204" pitchFamily="34" charset="0"/>
              </a:rPr>
              <a:t>Rule 3: </a:t>
            </a:r>
            <a:r>
              <a:rPr lang="en-US" sz="2800" dirty="0">
                <a:solidFill>
                  <a:schemeClr val="bg1"/>
                </a:solidFill>
                <a:latin typeface="Candara" panose="020E0502030303020204" pitchFamily="34" charset="0"/>
              </a:rPr>
              <a:t>People who commit crimes have </a:t>
            </a:r>
            <a:r>
              <a:rPr lang="en-US" sz="2800" dirty="0" err="1">
                <a:solidFill>
                  <a:schemeClr val="bg1"/>
                </a:solidFill>
                <a:latin typeface="Candara" panose="020E0502030303020204" pitchFamily="34" charset="0"/>
              </a:rPr>
              <a:t>spatio</a:t>
            </a:r>
            <a:r>
              <a:rPr lang="en-US" sz="2800" dirty="0">
                <a:solidFill>
                  <a:schemeClr val="bg1"/>
                </a:solidFill>
                <a:latin typeface="Candara" panose="020E0502030303020204" pitchFamily="34" charset="0"/>
              </a:rPr>
              <a:t>-temporal movement patterns like everyone else. The likely location for crime is near this normal activity and awareness space.</a:t>
            </a:r>
          </a:p>
        </p:txBody>
      </p:sp>
    </p:spTree>
    <p:extLst>
      <p:ext uri="{BB962C8B-B14F-4D97-AF65-F5344CB8AC3E}">
        <p14:creationId xmlns:p14="http://schemas.microsoft.com/office/powerpoint/2010/main" val="1998520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researchgate.net/profile/Paul_Cozens/publication/42428565/figure/fig1/AS:277038335315971@1443062494313/Awareness-spaces-routine-activities-theory-Source-Adeane-2007-adapted-from.png">
            <a:extLst>
              <a:ext uri="{FF2B5EF4-FFF2-40B4-BE49-F238E27FC236}">
                <a16:creationId xmlns:a16="http://schemas.microsoft.com/office/drawing/2014/main" xmlns="" id="{E9676324-BCB9-483E-8642-89CA0A4A77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8906" y="1149531"/>
            <a:ext cx="9897306" cy="45589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5EB206BC-87A7-41E1-8F61-8C188F3F029F}"/>
              </a:ext>
            </a:extLst>
          </p:cNvPr>
          <p:cNvSpPr txBox="1"/>
          <p:nvPr/>
        </p:nvSpPr>
        <p:spPr>
          <a:xfrm>
            <a:off x="113016" y="6488668"/>
            <a:ext cx="11965968" cy="369332"/>
          </a:xfrm>
          <a:prstGeom prst="rect">
            <a:avLst/>
          </a:prstGeom>
          <a:noFill/>
        </p:spPr>
        <p:txBody>
          <a:bodyPr wrap="none" rtlCol="0">
            <a:spAutoFit/>
          </a:bodyPr>
          <a:lstStyle/>
          <a:p>
            <a:r>
              <a:rPr lang="en-US" dirty="0"/>
              <a:t>Cozens, P.  (2008) New urbanism, crime and the suburbs: A review of the evidence. </a:t>
            </a:r>
            <a:r>
              <a:rPr lang="en-US" i="1" dirty="0"/>
              <a:t>Urban Policy and Research</a:t>
            </a:r>
            <a:r>
              <a:rPr lang="en-US" dirty="0"/>
              <a:t>, 26(4), 429-444.</a:t>
            </a:r>
          </a:p>
        </p:txBody>
      </p:sp>
    </p:spTree>
    <p:extLst>
      <p:ext uri="{BB962C8B-B14F-4D97-AF65-F5344CB8AC3E}">
        <p14:creationId xmlns:p14="http://schemas.microsoft.com/office/powerpoint/2010/main" val="530731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6112AE6A-8CFA-4166-8220-70F9B4323F15}"/>
              </a:ext>
            </a:extLst>
          </p:cNvPr>
          <p:cNvSpPr/>
          <p:nvPr/>
        </p:nvSpPr>
        <p:spPr>
          <a:xfrm>
            <a:off x="235131" y="418011"/>
            <a:ext cx="3135086" cy="1293223"/>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Candara" panose="020E0502030303020204" pitchFamily="34" charset="0"/>
              </a:rPr>
              <a:t>Individual</a:t>
            </a:r>
          </a:p>
        </p:txBody>
      </p:sp>
      <p:sp>
        <p:nvSpPr>
          <p:cNvPr id="5" name="Flowchart: Decision 4">
            <a:extLst>
              <a:ext uri="{FF2B5EF4-FFF2-40B4-BE49-F238E27FC236}">
                <a16:creationId xmlns:a16="http://schemas.microsoft.com/office/drawing/2014/main" xmlns="" id="{8735CA78-E87C-4420-B4D1-20026DE09EFA}"/>
              </a:ext>
            </a:extLst>
          </p:cNvPr>
          <p:cNvSpPr/>
          <p:nvPr/>
        </p:nvSpPr>
        <p:spPr>
          <a:xfrm>
            <a:off x="2869474" y="1848394"/>
            <a:ext cx="3762103" cy="1580606"/>
          </a:xfrm>
          <a:prstGeom prst="flowChartDecision">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Candara" panose="020E0502030303020204" pitchFamily="34" charset="0"/>
              </a:rPr>
              <a:t>Decisions</a:t>
            </a:r>
          </a:p>
        </p:txBody>
      </p:sp>
      <p:sp>
        <p:nvSpPr>
          <p:cNvPr id="6" name="Rectangle: Rounded Corners 5">
            <a:extLst>
              <a:ext uri="{FF2B5EF4-FFF2-40B4-BE49-F238E27FC236}">
                <a16:creationId xmlns:a16="http://schemas.microsoft.com/office/drawing/2014/main" xmlns="" id="{D52092A0-CD1F-47A7-9B61-DAE525CAA9D6}"/>
              </a:ext>
            </a:extLst>
          </p:cNvPr>
          <p:cNvSpPr/>
          <p:nvPr/>
        </p:nvSpPr>
        <p:spPr>
          <a:xfrm>
            <a:off x="6004560" y="3566160"/>
            <a:ext cx="3135086" cy="1201783"/>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Candara" panose="020E0502030303020204" pitchFamily="34" charset="0"/>
              </a:rPr>
              <a:t>Decision template</a:t>
            </a:r>
          </a:p>
        </p:txBody>
      </p:sp>
      <p:sp>
        <p:nvSpPr>
          <p:cNvPr id="7" name="Flowchart: Decision 6">
            <a:extLst>
              <a:ext uri="{FF2B5EF4-FFF2-40B4-BE49-F238E27FC236}">
                <a16:creationId xmlns:a16="http://schemas.microsoft.com/office/drawing/2014/main" xmlns="" id="{437CA6C6-0759-411F-AE38-A969371FE113}"/>
              </a:ext>
            </a:extLst>
          </p:cNvPr>
          <p:cNvSpPr/>
          <p:nvPr/>
        </p:nvSpPr>
        <p:spPr>
          <a:xfrm>
            <a:off x="8325394" y="5042262"/>
            <a:ext cx="3762103" cy="1580606"/>
          </a:xfrm>
          <a:prstGeom prst="flowChartDecision">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Candara" panose="020E0502030303020204" pitchFamily="34" charset="0"/>
              </a:rPr>
              <a:t>Regularize decisions</a:t>
            </a:r>
          </a:p>
        </p:txBody>
      </p:sp>
      <p:cxnSp>
        <p:nvCxnSpPr>
          <p:cNvPr id="10" name="Connector: Elbow 9">
            <a:extLst>
              <a:ext uri="{FF2B5EF4-FFF2-40B4-BE49-F238E27FC236}">
                <a16:creationId xmlns:a16="http://schemas.microsoft.com/office/drawing/2014/main" xmlns="" id="{F81C1726-6935-4C2C-A777-5E2A5D0F4577}"/>
              </a:ext>
            </a:extLst>
          </p:cNvPr>
          <p:cNvCxnSpPr>
            <a:cxnSpLocks/>
            <a:stCxn id="4" idx="2"/>
            <a:endCxn id="5" idx="1"/>
          </p:cNvCxnSpPr>
          <p:nvPr/>
        </p:nvCxnSpPr>
        <p:spPr>
          <a:xfrm rot="16200000" flipH="1">
            <a:off x="1872343" y="1641565"/>
            <a:ext cx="927463" cy="1066800"/>
          </a:xfrm>
          <a:prstGeom prst="bentConnector2">
            <a:avLst/>
          </a:prstGeom>
          <a:ln w="57150">
            <a:tailEnd type="triangle"/>
          </a:ln>
        </p:spPr>
        <p:style>
          <a:lnRef idx="1">
            <a:schemeClr val="dk1"/>
          </a:lnRef>
          <a:fillRef idx="0">
            <a:schemeClr val="dk1"/>
          </a:fillRef>
          <a:effectRef idx="0">
            <a:schemeClr val="dk1"/>
          </a:effectRef>
          <a:fontRef idx="minor">
            <a:schemeClr val="tx1"/>
          </a:fontRef>
        </p:style>
      </p:cxnSp>
      <p:cxnSp>
        <p:nvCxnSpPr>
          <p:cNvPr id="12" name="Connector: Elbow 11">
            <a:extLst>
              <a:ext uri="{FF2B5EF4-FFF2-40B4-BE49-F238E27FC236}">
                <a16:creationId xmlns:a16="http://schemas.microsoft.com/office/drawing/2014/main" xmlns="" id="{2F79FF8B-8623-4A73-838B-03664461B6E2}"/>
              </a:ext>
            </a:extLst>
          </p:cNvPr>
          <p:cNvCxnSpPr>
            <a:cxnSpLocks/>
            <a:stCxn id="5" idx="2"/>
            <a:endCxn id="6" idx="1"/>
          </p:cNvCxnSpPr>
          <p:nvPr/>
        </p:nvCxnSpPr>
        <p:spPr>
          <a:xfrm rot="16200000" flipH="1">
            <a:off x="5008517" y="3171009"/>
            <a:ext cx="738052" cy="1254034"/>
          </a:xfrm>
          <a:prstGeom prst="bentConnector2">
            <a:avLst/>
          </a:prstGeom>
          <a:ln w="57150">
            <a:tailEnd type="triangle"/>
          </a:ln>
        </p:spPr>
        <p:style>
          <a:lnRef idx="1">
            <a:schemeClr val="dk1"/>
          </a:lnRef>
          <a:fillRef idx="0">
            <a:schemeClr val="dk1"/>
          </a:fillRef>
          <a:effectRef idx="0">
            <a:schemeClr val="dk1"/>
          </a:effectRef>
          <a:fontRef idx="minor">
            <a:schemeClr val="tx1"/>
          </a:fontRef>
        </p:style>
      </p:cxnSp>
      <p:cxnSp>
        <p:nvCxnSpPr>
          <p:cNvPr id="15" name="Connector: Elbow 14">
            <a:extLst>
              <a:ext uri="{FF2B5EF4-FFF2-40B4-BE49-F238E27FC236}">
                <a16:creationId xmlns:a16="http://schemas.microsoft.com/office/drawing/2014/main" xmlns="" id="{A3C9B62F-3F72-4F28-8110-00BF8122FAFF}"/>
              </a:ext>
            </a:extLst>
          </p:cNvPr>
          <p:cNvCxnSpPr>
            <a:cxnSpLocks/>
            <a:stCxn id="6" idx="2"/>
            <a:endCxn id="7" idx="1"/>
          </p:cNvCxnSpPr>
          <p:nvPr/>
        </p:nvCxnSpPr>
        <p:spPr>
          <a:xfrm rot="16200000" flipH="1">
            <a:off x="7416437" y="4923608"/>
            <a:ext cx="1064622" cy="753291"/>
          </a:xfrm>
          <a:prstGeom prst="bentConnector2">
            <a:avLst/>
          </a:prstGeom>
          <a:ln w="57150">
            <a:tailEnd type="triangle"/>
          </a:ln>
        </p:spPr>
        <p:style>
          <a:lnRef idx="1">
            <a:schemeClr val="dk1"/>
          </a:lnRef>
          <a:fillRef idx="0">
            <a:schemeClr val="dk1"/>
          </a:fillRef>
          <a:effectRef idx="0">
            <a:schemeClr val="dk1"/>
          </a:effectRef>
          <a:fontRef idx="minor">
            <a:schemeClr val="tx1"/>
          </a:fontRef>
        </p:style>
      </p:cxnSp>
      <p:sp>
        <p:nvSpPr>
          <p:cNvPr id="18" name="Arc 17">
            <a:extLst>
              <a:ext uri="{FF2B5EF4-FFF2-40B4-BE49-F238E27FC236}">
                <a16:creationId xmlns:a16="http://schemas.microsoft.com/office/drawing/2014/main" xmlns="" id="{E1AA80BD-40B4-41AD-9E5D-501F5463C561}"/>
              </a:ext>
            </a:extLst>
          </p:cNvPr>
          <p:cNvSpPr/>
          <p:nvPr/>
        </p:nvSpPr>
        <p:spPr>
          <a:xfrm>
            <a:off x="7707086" y="4073978"/>
            <a:ext cx="3313611" cy="2452549"/>
          </a:xfrm>
          <a:prstGeom prst="arc">
            <a:avLst/>
          </a:prstGeom>
          <a:ln w="57150">
            <a:headEnd type="triangl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915047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6112AE6A-8CFA-4166-8220-70F9B4323F15}"/>
              </a:ext>
            </a:extLst>
          </p:cNvPr>
          <p:cNvSpPr/>
          <p:nvPr/>
        </p:nvSpPr>
        <p:spPr>
          <a:xfrm>
            <a:off x="235131" y="418011"/>
            <a:ext cx="3135086" cy="1293223"/>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Candara" panose="020E0502030303020204" pitchFamily="34" charset="0"/>
              </a:rPr>
              <a:t>Individual</a:t>
            </a:r>
          </a:p>
        </p:txBody>
      </p:sp>
      <p:sp>
        <p:nvSpPr>
          <p:cNvPr id="5" name="Flowchart: Decision 4">
            <a:extLst>
              <a:ext uri="{FF2B5EF4-FFF2-40B4-BE49-F238E27FC236}">
                <a16:creationId xmlns:a16="http://schemas.microsoft.com/office/drawing/2014/main" xmlns="" id="{8735CA78-E87C-4420-B4D1-20026DE09EFA}"/>
              </a:ext>
            </a:extLst>
          </p:cNvPr>
          <p:cNvSpPr/>
          <p:nvPr/>
        </p:nvSpPr>
        <p:spPr>
          <a:xfrm>
            <a:off x="2869474" y="1848394"/>
            <a:ext cx="3762103" cy="1580606"/>
          </a:xfrm>
          <a:prstGeom prst="flowChartDecision">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Candara" panose="020E0502030303020204" pitchFamily="34" charset="0"/>
              </a:rPr>
              <a:t>Decisions</a:t>
            </a:r>
          </a:p>
        </p:txBody>
      </p:sp>
      <p:sp>
        <p:nvSpPr>
          <p:cNvPr id="6" name="Rectangle: Rounded Corners 5">
            <a:extLst>
              <a:ext uri="{FF2B5EF4-FFF2-40B4-BE49-F238E27FC236}">
                <a16:creationId xmlns:a16="http://schemas.microsoft.com/office/drawing/2014/main" xmlns="" id="{D52092A0-CD1F-47A7-9B61-DAE525CAA9D6}"/>
              </a:ext>
            </a:extLst>
          </p:cNvPr>
          <p:cNvSpPr/>
          <p:nvPr/>
        </p:nvSpPr>
        <p:spPr>
          <a:xfrm>
            <a:off x="6004560" y="3566160"/>
            <a:ext cx="3135086" cy="1201783"/>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Candara" panose="020E0502030303020204" pitchFamily="34" charset="0"/>
              </a:rPr>
              <a:t>Decision template</a:t>
            </a:r>
          </a:p>
        </p:txBody>
      </p:sp>
      <p:sp>
        <p:nvSpPr>
          <p:cNvPr id="7" name="Flowchart: Decision 6">
            <a:extLst>
              <a:ext uri="{FF2B5EF4-FFF2-40B4-BE49-F238E27FC236}">
                <a16:creationId xmlns:a16="http://schemas.microsoft.com/office/drawing/2014/main" xmlns="" id="{437CA6C6-0759-411F-AE38-A969371FE113}"/>
              </a:ext>
            </a:extLst>
          </p:cNvPr>
          <p:cNvSpPr/>
          <p:nvPr/>
        </p:nvSpPr>
        <p:spPr>
          <a:xfrm>
            <a:off x="8325394" y="5042262"/>
            <a:ext cx="3762103" cy="1580606"/>
          </a:xfrm>
          <a:prstGeom prst="flowChartDecision">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Candara" panose="020E0502030303020204" pitchFamily="34" charset="0"/>
              </a:rPr>
              <a:t>Regularize decisions</a:t>
            </a:r>
          </a:p>
        </p:txBody>
      </p:sp>
      <p:cxnSp>
        <p:nvCxnSpPr>
          <p:cNvPr id="10" name="Connector: Elbow 9">
            <a:extLst>
              <a:ext uri="{FF2B5EF4-FFF2-40B4-BE49-F238E27FC236}">
                <a16:creationId xmlns:a16="http://schemas.microsoft.com/office/drawing/2014/main" xmlns="" id="{F81C1726-6935-4C2C-A777-5E2A5D0F4577}"/>
              </a:ext>
            </a:extLst>
          </p:cNvPr>
          <p:cNvCxnSpPr>
            <a:cxnSpLocks/>
            <a:stCxn id="4" idx="2"/>
            <a:endCxn id="5" idx="1"/>
          </p:cNvCxnSpPr>
          <p:nvPr/>
        </p:nvCxnSpPr>
        <p:spPr>
          <a:xfrm rot="16200000" flipH="1">
            <a:off x="1872343" y="1641565"/>
            <a:ext cx="927463" cy="1066800"/>
          </a:xfrm>
          <a:prstGeom prst="bentConnector2">
            <a:avLst/>
          </a:prstGeom>
          <a:ln w="57150">
            <a:tailEnd type="triangle"/>
          </a:ln>
        </p:spPr>
        <p:style>
          <a:lnRef idx="1">
            <a:schemeClr val="dk1"/>
          </a:lnRef>
          <a:fillRef idx="0">
            <a:schemeClr val="dk1"/>
          </a:fillRef>
          <a:effectRef idx="0">
            <a:schemeClr val="dk1"/>
          </a:effectRef>
          <a:fontRef idx="minor">
            <a:schemeClr val="tx1"/>
          </a:fontRef>
        </p:style>
      </p:cxnSp>
      <p:cxnSp>
        <p:nvCxnSpPr>
          <p:cNvPr id="12" name="Connector: Elbow 11">
            <a:extLst>
              <a:ext uri="{FF2B5EF4-FFF2-40B4-BE49-F238E27FC236}">
                <a16:creationId xmlns:a16="http://schemas.microsoft.com/office/drawing/2014/main" xmlns="" id="{2F79FF8B-8623-4A73-838B-03664461B6E2}"/>
              </a:ext>
            </a:extLst>
          </p:cNvPr>
          <p:cNvCxnSpPr>
            <a:cxnSpLocks/>
            <a:stCxn id="5" idx="2"/>
            <a:endCxn id="6" idx="1"/>
          </p:cNvCxnSpPr>
          <p:nvPr/>
        </p:nvCxnSpPr>
        <p:spPr>
          <a:xfrm rot="16200000" flipH="1">
            <a:off x="5008517" y="3171009"/>
            <a:ext cx="738052" cy="1254034"/>
          </a:xfrm>
          <a:prstGeom prst="bentConnector2">
            <a:avLst/>
          </a:prstGeom>
          <a:ln w="57150">
            <a:tailEnd type="triangle"/>
          </a:ln>
        </p:spPr>
        <p:style>
          <a:lnRef idx="1">
            <a:schemeClr val="dk1"/>
          </a:lnRef>
          <a:fillRef idx="0">
            <a:schemeClr val="dk1"/>
          </a:fillRef>
          <a:effectRef idx="0">
            <a:schemeClr val="dk1"/>
          </a:effectRef>
          <a:fontRef idx="minor">
            <a:schemeClr val="tx1"/>
          </a:fontRef>
        </p:style>
      </p:cxnSp>
      <p:cxnSp>
        <p:nvCxnSpPr>
          <p:cNvPr id="15" name="Connector: Elbow 14">
            <a:extLst>
              <a:ext uri="{FF2B5EF4-FFF2-40B4-BE49-F238E27FC236}">
                <a16:creationId xmlns:a16="http://schemas.microsoft.com/office/drawing/2014/main" xmlns="" id="{A3C9B62F-3F72-4F28-8110-00BF8122FAFF}"/>
              </a:ext>
            </a:extLst>
          </p:cNvPr>
          <p:cNvCxnSpPr>
            <a:cxnSpLocks/>
            <a:stCxn id="6" idx="2"/>
            <a:endCxn id="7" idx="1"/>
          </p:cNvCxnSpPr>
          <p:nvPr/>
        </p:nvCxnSpPr>
        <p:spPr>
          <a:xfrm rot="16200000" flipH="1">
            <a:off x="7416437" y="4923608"/>
            <a:ext cx="1064622" cy="753291"/>
          </a:xfrm>
          <a:prstGeom prst="bentConnector2">
            <a:avLst/>
          </a:prstGeom>
          <a:ln w="57150">
            <a:tailEnd type="triangle"/>
          </a:ln>
        </p:spPr>
        <p:style>
          <a:lnRef idx="1">
            <a:schemeClr val="dk1"/>
          </a:lnRef>
          <a:fillRef idx="0">
            <a:schemeClr val="dk1"/>
          </a:fillRef>
          <a:effectRef idx="0">
            <a:schemeClr val="dk1"/>
          </a:effectRef>
          <a:fontRef idx="minor">
            <a:schemeClr val="tx1"/>
          </a:fontRef>
        </p:style>
      </p:cxnSp>
      <p:sp>
        <p:nvSpPr>
          <p:cNvPr id="18" name="Arc 17">
            <a:extLst>
              <a:ext uri="{FF2B5EF4-FFF2-40B4-BE49-F238E27FC236}">
                <a16:creationId xmlns:a16="http://schemas.microsoft.com/office/drawing/2014/main" xmlns="" id="{E1AA80BD-40B4-41AD-9E5D-501F5463C561}"/>
              </a:ext>
            </a:extLst>
          </p:cNvPr>
          <p:cNvSpPr/>
          <p:nvPr/>
        </p:nvSpPr>
        <p:spPr>
          <a:xfrm>
            <a:off x="7707086" y="4073978"/>
            <a:ext cx="3313611" cy="2452549"/>
          </a:xfrm>
          <a:prstGeom prst="arc">
            <a:avLst/>
          </a:prstGeom>
          <a:ln w="57150">
            <a:headEnd type="triangl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 name="Speech Bubble: Rectangle with Corners Rounded 2">
            <a:extLst>
              <a:ext uri="{FF2B5EF4-FFF2-40B4-BE49-F238E27FC236}">
                <a16:creationId xmlns:a16="http://schemas.microsoft.com/office/drawing/2014/main" xmlns="" id="{1062B628-0A7D-4CD3-BF92-3E3B6D8D26D3}"/>
              </a:ext>
            </a:extLst>
          </p:cNvPr>
          <p:cNvSpPr/>
          <p:nvPr/>
        </p:nvSpPr>
        <p:spPr>
          <a:xfrm>
            <a:off x="235131" y="4073978"/>
            <a:ext cx="3378926" cy="2677887"/>
          </a:xfrm>
          <a:prstGeom prst="wedgeRoundRectCallout">
            <a:avLst>
              <a:gd name="adj1" fmla="val 29038"/>
              <a:gd name="adj2" fmla="val -101402"/>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latin typeface="Candara" panose="020E0502030303020204" pitchFamily="34" charset="0"/>
              </a:rPr>
              <a:t>As individuals move through activities, they make decisions.</a:t>
            </a:r>
          </a:p>
        </p:txBody>
      </p:sp>
    </p:spTree>
    <p:extLst>
      <p:ext uri="{BB962C8B-B14F-4D97-AF65-F5344CB8AC3E}">
        <p14:creationId xmlns:p14="http://schemas.microsoft.com/office/powerpoint/2010/main" val="3314852137"/>
      </p:ext>
    </p:extLst>
  </p:cSld>
  <p:clrMapOvr>
    <a:masterClrMapping/>
  </p:clrMapOvr>
</p:sld>
</file>

<file path=ppt/theme/theme1.xml><?xml version="1.0" encoding="utf-8"?>
<a:theme xmlns:a="http://schemas.openxmlformats.org/drawingml/2006/main" name="BOSS Layou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SS Layout" id="{1FD179CD-5361-4C28-A5C9-7A7EC86C02FF}" vid="{1C835E91-0475-491A-B85D-35E2B73995FF}"/>
    </a:ext>
  </a:extLst>
</a:theme>
</file>

<file path=docProps/app.xml><?xml version="1.0" encoding="utf-8"?>
<Properties xmlns="http://schemas.openxmlformats.org/officeDocument/2006/extended-properties" xmlns:vt="http://schemas.openxmlformats.org/officeDocument/2006/docPropsVTypes">
  <Template>BOSS Layout</Template>
  <TotalTime>96</TotalTime>
  <Words>819</Words>
  <Application>Microsoft Office PowerPoint</Application>
  <PresentationFormat>Widescreen</PresentationFormat>
  <Paragraphs>107</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Candara</vt:lpstr>
      <vt:lpstr>BOSS Layout</vt:lpstr>
      <vt:lpstr>The geometry of crime and Crime Pattern Theory</vt:lpstr>
      <vt:lpstr>AGENDA</vt:lpstr>
      <vt:lpstr>The geometry of crime</vt:lpstr>
      <vt:lpstr>Crime Pattern Theory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your activity space?</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Stone, Rebecca</dc:creator>
  <cp:lastModifiedBy>Rebecca Stone</cp:lastModifiedBy>
  <cp:revision>29</cp:revision>
  <dcterms:created xsi:type="dcterms:W3CDTF">2019-01-18T20:33:38Z</dcterms:created>
  <dcterms:modified xsi:type="dcterms:W3CDTF">2019-01-24T15:10:53Z</dcterms:modified>
</cp:coreProperties>
</file>