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70" r:id="rId8"/>
    <p:sldId id="271" r:id="rId9"/>
    <p:sldId id="261" r:id="rId10"/>
    <p:sldId id="263" r:id="rId11"/>
    <p:sldId id="267" r:id="rId12"/>
    <p:sldId id="268" r:id="rId13"/>
    <p:sldId id="264" r:id="rId14"/>
    <p:sldId id="265" r:id="rId15"/>
    <p:sldId id="273" r:id="rId16"/>
    <p:sldId id="266" r:id="rId17"/>
    <p:sldId id="269"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00" d="100"/>
          <a:sy n="100" d="100"/>
        </p:scale>
        <p:origin x="114"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D501A-8165-4AC8-8FF4-020908A1D1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B9A6EA-8659-4838-B63C-E6508F4AB0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DF98C3-C522-44F0-90C3-2705E2917217}"/>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5" name="Footer Placeholder 4">
            <a:extLst>
              <a:ext uri="{FF2B5EF4-FFF2-40B4-BE49-F238E27FC236}">
                <a16:creationId xmlns:a16="http://schemas.microsoft.com/office/drawing/2014/main" id="{A6CE281F-AB79-4C7F-8DED-5E5A25E28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7E23F9-9399-43C0-A0F3-179AB937134C}"/>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362581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00F5-6742-4688-871A-0AB8571346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A5AE96-2945-427E-8FA2-8516CDD4FB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1F9557-7710-4DA5-852D-F311CFE24DA5}"/>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5" name="Footer Placeholder 4">
            <a:extLst>
              <a:ext uri="{FF2B5EF4-FFF2-40B4-BE49-F238E27FC236}">
                <a16:creationId xmlns:a16="http://schemas.microsoft.com/office/drawing/2014/main" id="{BA2F2A53-0DE3-4CDA-A0C8-2CC33A431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DF0D9-9F48-4B80-A747-84F3DDE3575D}"/>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4244828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81E1EA-BCC1-4876-A63A-2DE12C657E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B06584-7EAC-4FFC-82A6-4D78A15DEC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A5FD5-5F70-4A04-A447-409D8A6F5454}"/>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5" name="Footer Placeholder 4">
            <a:extLst>
              <a:ext uri="{FF2B5EF4-FFF2-40B4-BE49-F238E27FC236}">
                <a16:creationId xmlns:a16="http://schemas.microsoft.com/office/drawing/2014/main" id="{C78C4B14-0C51-4E1B-88D9-A595E2AF5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337A0-85A4-485F-B9F1-BA4DAFD7FCDA}"/>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33924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A878-BBAE-4670-BA16-11D1260FDA23}"/>
              </a:ext>
            </a:extLst>
          </p:cNvPr>
          <p:cNvSpPr>
            <a:spLocks noGrp="1"/>
          </p:cNvSpPr>
          <p:nvPr>
            <p:ph type="title"/>
          </p:nvPr>
        </p:nvSpPr>
        <p:spPr>
          <a:xfrm>
            <a:off x="260230" y="22860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FD8BCBA-B793-47AB-8870-7A6A82ECE894}"/>
              </a:ext>
            </a:extLst>
          </p:cNvPr>
          <p:cNvSpPr>
            <a:spLocks noGrp="1"/>
          </p:cNvSpPr>
          <p:nvPr>
            <p:ph idx="1"/>
          </p:nvPr>
        </p:nvSpPr>
        <p:spPr>
          <a:xfrm>
            <a:off x="1157378" y="1818406"/>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69669-5A43-4DA5-9C25-A4121202EF9B}"/>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5" name="Footer Placeholder 4">
            <a:extLst>
              <a:ext uri="{FF2B5EF4-FFF2-40B4-BE49-F238E27FC236}">
                <a16:creationId xmlns:a16="http://schemas.microsoft.com/office/drawing/2014/main" id="{22006343-E7EE-405F-88E6-1816A5404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30096-B2B1-4048-BC5B-D5D5D6B41BA0}"/>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146684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04D50-4AAC-4946-90EF-8BF335F36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79E2BA-926F-4814-8C73-C9FD82A673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A453CA-944A-4458-8D22-0ADD32E903EB}"/>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5" name="Footer Placeholder 4">
            <a:extLst>
              <a:ext uri="{FF2B5EF4-FFF2-40B4-BE49-F238E27FC236}">
                <a16:creationId xmlns:a16="http://schemas.microsoft.com/office/drawing/2014/main" id="{FD1F7B4D-A2AE-4738-A629-D6B68ED85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8BA4A-12B8-4E70-8A7B-BD8A2DBE07E6}"/>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221695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A0208-15C3-443D-9B67-2F5B917E8BC5}"/>
              </a:ext>
            </a:extLst>
          </p:cNvPr>
          <p:cNvSpPr>
            <a:spLocks noGrp="1"/>
          </p:cNvSpPr>
          <p:nvPr>
            <p:ph type="title"/>
          </p:nvPr>
        </p:nvSpPr>
        <p:spPr>
          <a:xfrm>
            <a:off x="277483" y="225785"/>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7671A57A-93F3-4434-B040-94A5ACC1CE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BFB5E2-0FD5-4415-A69B-34B02DB452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A61A37-7F66-4E16-88C9-69B9A9151BA3}"/>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6" name="Footer Placeholder 5">
            <a:extLst>
              <a:ext uri="{FF2B5EF4-FFF2-40B4-BE49-F238E27FC236}">
                <a16:creationId xmlns:a16="http://schemas.microsoft.com/office/drawing/2014/main" id="{9ADCCAD4-ECB2-4286-896B-52CA65E49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9C284-65BE-4DE7-BF34-DDF71EAD5AD2}"/>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232044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1245-4686-4BB4-A31F-2D4872983316}"/>
              </a:ext>
            </a:extLst>
          </p:cNvPr>
          <p:cNvSpPr>
            <a:spLocks noGrp="1"/>
          </p:cNvSpPr>
          <p:nvPr>
            <p:ph type="title"/>
          </p:nvPr>
        </p:nvSpPr>
        <p:spPr>
          <a:xfrm>
            <a:off x="279071"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C8B747-56A1-4BAD-A22E-C10A23B127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11FC9E-C3E1-4F4D-BA98-03661486461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BCF4BA-BA04-4879-8E29-E423C9D375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052E21-84D6-453C-BBB4-7BBC0BF7A4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1693B7-0EDD-4407-94CB-CF27C3EBA309}"/>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8" name="Footer Placeholder 7">
            <a:extLst>
              <a:ext uri="{FF2B5EF4-FFF2-40B4-BE49-F238E27FC236}">
                <a16:creationId xmlns:a16="http://schemas.microsoft.com/office/drawing/2014/main" id="{FCAD9EC9-1C72-4331-9C4D-4018A2A450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26B25A-0920-48FC-8482-B4A38EAE28BF}"/>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232605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44FA-1054-4B2F-80C4-AF0439D1E4FD}"/>
              </a:ext>
            </a:extLst>
          </p:cNvPr>
          <p:cNvSpPr>
            <a:spLocks noGrp="1"/>
          </p:cNvSpPr>
          <p:nvPr>
            <p:ph type="title"/>
          </p:nvPr>
        </p:nvSpPr>
        <p:spPr>
          <a:xfrm>
            <a:off x="242977" y="244356"/>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FDA31E5E-EB04-474A-977B-CB5C2E388581}"/>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4" name="Footer Placeholder 3">
            <a:extLst>
              <a:ext uri="{FF2B5EF4-FFF2-40B4-BE49-F238E27FC236}">
                <a16:creationId xmlns:a16="http://schemas.microsoft.com/office/drawing/2014/main" id="{BD4D406B-DF22-4BAA-B453-72FAA376BF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E0A7FF-4610-46B0-96F3-724E5D4CF421}"/>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76842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DFBA8B-298C-441F-80D0-42F43BDEEB6C}"/>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3" name="Footer Placeholder 2">
            <a:extLst>
              <a:ext uri="{FF2B5EF4-FFF2-40B4-BE49-F238E27FC236}">
                <a16:creationId xmlns:a16="http://schemas.microsoft.com/office/drawing/2014/main" id="{F039C61A-EDAD-45D4-A2A7-79714F44EE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C8B9E1-34BE-41F5-9510-A2CDF99A833B}"/>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268997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E21A-6F6B-4CEF-9CE9-30DCE5443D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02CAE1-35BA-42B8-9549-49FFF16FC4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C663CD-B8DA-42E7-854C-E5B3FAE8C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534F63-C4E1-4C2E-A297-9BB2EF10E0F6}"/>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6" name="Footer Placeholder 5">
            <a:extLst>
              <a:ext uri="{FF2B5EF4-FFF2-40B4-BE49-F238E27FC236}">
                <a16:creationId xmlns:a16="http://schemas.microsoft.com/office/drawing/2014/main" id="{5FBA3911-53B0-4989-B7D1-4F796E9F5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F19035-0EB8-43D0-8922-68373767D75C}"/>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227512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881C1-6B75-4A39-9772-F5A3D77FA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CB3A67-29EE-4662-BB11-318274EBCF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02AD303-3DB5-467A-BC57-CCED9DDF59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5E8689-BF22-4301-8534-D16C24830750}"/>
              </a:ext>
            </a:extLst>
          </p:cNvPr>
          <p:cNvSpPr>
            <a:spLocks noGrp="1"/>
          </p:cNvSpPr>
          <p:nvPr>
            <p:ph type="dt" sz="half" idx="10"/>
          </p:nvPr>
        </p:nvSpPr>
        <p:spPr/>
        <p:txBody>
          <a:bodyPr/>
          <a:lstStyle/>
          <a:p>
            <a:fld id="{0C3914C5-6C9A-48DB-9F3F-F8A0A7043348}" type="datetimeFigureOut">
              <a:rPr lang="en-US" smtClean="0"/>
              <a:t>1/21/2019</a:t>
            </a:fld>
            <a:endParaRPr lang="en-US"/>
          </a:p>
        </p:txBody>
      </p:sp>
      <p:sp>
        <p:nvSpPr>
          <p:cNvPr id="6" name="Footer Placeholder 5">
            <a:extLst>
              <a:ext uri="{FF2B5EF4-FFF2-40B4-BE49-F238E27FC236}">
                <a16:creationId xmlns:a16="http://schemas.microsoft.com/office/drawing/2014/main" id="{79EF527C-B23A-4312-9710-DA3DFEF5FF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9234E-C97F-4285-98B2-037113982805}"/>
              </a:ext>
            </a:extLst>
          </p:cNvPr>
          <p:cNvSpPr>
            <a:spLocks noGrp="1"/>
          </p:cNvSpPr>
          <p:nvPr>
            <p:ph type="sldNum" sz="quarter" idx="12"/>
          </p:nvPr>
        </p:nvSpPr>
        <p:spPr/>
        <p:txBody>
          <a:bodyPr/>
          <a:lstStyle/>
          <a:p>
            <a:fld id="{B0FB9665-3414-4A02-AFF7-C0EC5314489B}" type="slidenum">
              <a:rPr lang="en-US" smtClean="0"/>
              <a:t>‹#›</a:t>
            </a:fld>
            <a:endParaRPr lang="en-US"/>
          </a:p>
        </p:txBody>
      </p:sp>
    </p:spTree>
    <p:extLst>
      <p:ext uri="{BB962C8B-B14F-4D97-AF65-F5344CB8AC3E}">
        <p14:creationId xmlns:p14="http://schemas.microsoft.com/office/powerpoint/2010/main" val="95509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98291-300D-4A82-9E50-10F4A61973C9}"/>
              </a:ext>
            </a:extLst>
          </p:cNvPr>
          <p:cNvSpPr>
            <a:spLocks noGrp="1"/>
          </p:cNvSpPr>
          <p:nvPr>
            <p:ph type="title"/>
          </p:nvPr>
        </p:nvSpPr>
        <p:spPr>
          <a:xfrm>
            <a:off x="217098" y="2357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E5C475-7B35-4D2B-8E85-548940D116E1}"/>
              </a:ext>
            </a:extLst>
          </p:cNvPr>
          <p:cNvSpPr>
            <a:spLocks noGrp="1"/>
          </p:cNvSpPr>
          <p:nvPr>
            <p:ph type="body" idx="1"/>
          </p:nvPr>
        </p:nvSpPr>
        <p:spPr>
          <a:xfrm>
            <a:off x="958970" y="1783151"/>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6F963-9E15-4B1B-BC09-C89CF26E6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914C5-6C9A-48DB-9F3F-F8A0A7043348}" type="datetimeFigureOut">
              <a:rPr lang="en-US" smtClean="0"/>
              <a:t>1/21/2019</a:t>
            </a:fld>
            <a:endParaRPr lang="en-US"/>
          </a:p>
        </p:txBody>
      </p:sp>
      <p:sp>
        <p:nvSpPr>
          <p:cNvPr id="5" name="Footer Placeholder 4">
            <a:extLst>
              <a:ext uri="{FF2B5EF4-FFF2-40B4-BE49-F238E27FC236}">
                <a16:creationId xmlns:a16="http://schemas.microsoft.com/office/drawing/2014/main" id="{137BC824-4199-4999-93A4-39017A2402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BF689C-9246-4A60-A022-131BE0AFC4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9665-3414-4A02-AFF7-C0EC5314489B}" type="slidenum">
              <a:rPr lang="en-US" smtClean="0"/>
              <a:t>‹#›</a:t>
            </a:fld>
            <a:endParaRPr lang="en-US"/>
          </a:p>
        </p:txBody>
      </p:sp>
    </p:spTree>
    <p:extLst>
      <p:ext uri="{BB962C8B-B14F-4D97-AF65-F5344CB8AC3E}">
        <p14:creationId xmlns:p14="http://schemas.microsoft.com/office/powerpoint/2010/main" val="1429387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5613-9858-4623-9F9C-A3F770E3479B}"/>
              </a:ext>
            </a:extLst>
          </p:cNvPr>
          <p:cNvSpPr>
            <a:spLocks noGrp="1"/>
          </p:cNvSpPr>
          <p:nvPr>
            <p:ph type="ctrTitle"/>
          </p:nvPr>
        </p:nvSpPr>
        <p:spPr/>
        <p:txBody>
          <a:bodyPr/>
          <a:lstStyle/>
          <a:p>
            <a:r>
              <a:rPr lang="en-US" dirty="0">
                <a:solidFill>
                  <a:srgbClr val="7030A0"/>
                </a:solidFill>
                <a:latin typeface="Candara" panose="020E0502030303020204" pitchFamily="34" charset="0"/>
              </a:rPr>
              <a:t>Theoretical Foundations of Crime Analysis</a:t>
            </a:r>
          </a:p>
        </p:txBody>
      </p:sp>
      <p:sp>
        <p:nvSpPr>
          <p:cNvPr id="3" name="Subtitle 2">
            <a:extLst>
              <a:ext uri="{FF2B5EF4-FFF2-40B4-BE49-F238E27FC236}">
                <a16:creationId xmlns:a16="http://schemas.microsoft.com/office/drawing/2014/main" id="{D591AF8D-06E4-4B7E-91B4-EAECD0D1F32A}"/>
              </a:ext>
            </a:extLst>
          </p:cNvPr>
          <p:cNvSpPr>
            <a:spLocks noGrp="1"/>
          </p:cNvSpPr>
          <p:nvPr>
            <p:ph type="subTitle" idx="1"/>
          </p:nvPr>
        </p:nvSpPr>
        <p:spPr/>
        <p:txBody>
          <a:bodyPr/>
          <a:lstStyle/>
          <a:p>
            <a:r>
              <a:rPr lang="en-US" dirty="0">
                <a:solidFill>
                  <a:schemeClr val="tx1">
                    <a:lumMod val="50000"/>
                    <a:lumOff val="50000"/>
                  </a:schemeClr>
                </a:solidFill>
              </a:rPr>
              <a:t>Crime Mapping</a:t>
            </a:r>
          </a:p>
          <a:p>
            <a:r>
              <a:rPr lang="en-US" dirty="0">
                <a:solidFill>
                  <a:schemeClr val="tx1">
                    <a:lumMod val="50000"/>
                    <a:lumOff val="50000"/>
                  </a:schemeClr>
                </a:solidFill>
              </a:rPr>
              <a:t>Week 2, Day 1</a:t>
            </a:r>
          </a:p>
        </p:txBody>
      </p:sp>
    </p:spTree>
    <p:extLst>
      <p:ext uri="{BB962C8B-B14F-4D97-AF65-F5344CB8AC3E}">
        <p14:creationId xmlns:p14="http://schemas.microsoft.com/office/powerpoint/2010/main" val="151300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647B-F12E-45BE-80BE-82648FD9222D}"/>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a:t>
            </a:r>
          </a:p>
        </p:txBody>
      </p:sp>
      <p:sp>
        <p:nvSpPr>
          <p:cNvPr id="3" name="Content Placeholder 2">
            <a:extLst>
              <a:ext uri="{FF2B5EF4-FFF2-40B4-BE49-F238E27FC236}">
                <a16:creationId xmlns:a16="http://schemas.microsoft.com/office/drawing/2014/main" id="{A387A044-3C3D-4C9F-AA70-1CEAC83D0107}"/>
              </a:ext>
            </a:extLst>
          </p:cNvPr>
          <p:cNvSpPr>
            <a:spLocks noGrp="1"/>
          </p:cNvSpPr>
          <p:nvPr>
            <p:ph idx="1"/>
          </p:nvPr>
        </p:nvSpPr>
        <p:spPr>
          <a:xfrm>
            <a:off x="1157378" y="1818406"/>
            <a:ext cx="10515600" cy="4810994"/>
          </a:xfrm>
        </p:spPr>
        <p:txBody>
          <a:bodyPr>
            <a:normAutofit lnSpcReduction="10000"/>
          </a:bodyPr>
          <a:lstStyle/>
          <a:p>
            <a:pPr marL="0" indent="0">
              <a:buNone/>
            </a:pPr>
            <a:r>
              <a:rPr lang="en-US" dirty="0">
                <a:solidFill>
                  <a:schemeClr val="tx1">
                    <a:lumMod val="50000"/>
                    <a:lumOff val="50000"/>
                  </a:schemeClr>
                </a:solidFill>
                <a:latin typeface="Candara" panose="020E0502030303020204" pitchFamily="34" charset="0"/>
              </a:rPr>
              <a:t>Grew out of rational choice theory: which </a:t>
            </a:r>
            <a:r>
              <a:rPr lang="en-US" b="1" dirty="0">
                <a:solidFill>
                  <a:schemeClr val="tx1">
                    <a:lumMod val="50000"/>
                    <a:lumOff val="50000"/>
                  </a:schemeClr>
                </a:solidFill>
                <a:latin typeface="Candara" panose="020E0502030303020204" pitchFamily="34" charset="0"/>
              </a:rPr>
              <a:t>elements</a:t>
            </a:r>
            <a:r>
              <a:rPr lang="en-US" dirty="0">
                <a:solidFill>
                  <a:schemeClr val="tx1">
                    <a:lumMod val="50000"/>
                    <a:lumOff val="50000"/>
                  </a:schemeClr>
                </a:solidFill>
                <a:latin typeface="Candara" panose="020E0502030303020204" pitchFamily="34" charset="0"/>
              </a:rPr>
              <a:t> must come together to create </a:t>
            </a:r>
            <a:r>
              <a:rPr lang="en-US" b="1" dirty="0">
                <a:solidFill>
                  <a:schemeClr val="tx1">
                    <a:lumMod val="50000"/>
                    <a:lumOff val="50000"/>
                  </a:schemeClr>
                </a:solidFill>
                <a:latin typeface="Candara" panose="020E0502030303020204" pitchFamily="34" charset="0"/>
              </a:rPr>
              <a:t>opportunities</a:t>
            </a:r>
            <a:r>
              <a:rPr lang="en-US" dirty="0">
                <a:solidFill>
                  <a:schemeClr val="tx1">
                    <a:lumMod val="50000"/>
                    <a:lumOff val="50000"/>
                  </a:schemeClr>
                </a:solidFill>
                <a:latin typeface="Candara" panose="020E0502030303020204" pitchFamily="34" charset="0"/>
              </a:rPr>
              <a:t> </a:t>
            </a:r>
            <a:r>
              <a:rPr lang="en-US" b="1" dirty="0">
                <a:solidFill>
                  <a:schemeClr val="tx1">
                    <a:lumMod val="50000"/>
                    <a:lumOff val="50000"/>
                  </a:schemeClr>
                </a:solidFill>
                <a:latin typeface="Candara" panose="020E0502030303020204" pitchFamily="34" charset="0"/>
              </a:rPr>
              <a:t>for crime</a:t>
            </a:r>
            <a:r>
              <a:rPr lang="en-US" dirty="0">
                <a:solidFill>
                  <a:schemeClr val="tx1">
                    <a:lumMod val="50000"/>
                    <a:lumOff val="50000"/>
                  </a:schemeClr>
                </a:solidFill>
                <a:latin typeface="Candara" panose="020E0502030303020204" pitchFamily="34" charset="0"/>
              </a:rPr>
              <a:t>?</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Every crime requires convergence of:</a:t>
            </a:r>
          </a:p>
          <a:p>
            <a:pPr marL="0" indent="0">
              <a:buNone/>
            </a:pPr>
            <a:r>
              <a:rPr lang="en-US" i="1" dirty="0">
                <a:solidFill>
                  <a:schemeClr val="tx1">
                    <a:lumMod val="50000"/>
                    <a:lumOff val="50000"/>
                  </a:schemeClr>
                </a:solidFill>
                <a:latin typeface="Candara" panose="020E0502030303020204" pitchFamily="34" charset="0"/>
              </a:rPr>
              <a:t>	</a:t>
            </a:r>
            <a:r>
              <a:rPr lang="en-US" dirty="0">
                <a:solidFill>
                  <a:schemeClr val="tx1">
                    <a:lumMod val="50000"/>
                    <a:lumOff val="50000"/>
                  </a:schemeClr>
                </a:solidFill>
                <a:latin typeface="Candara" panose="020E0502030303020204" pitchFamily="34" charset="0"/>
              </a:rPr>
              <a:t>A motivated offender</a:t>
            </a:r>
          </a:p>
          <a:p>
            <a:pPr marL="0" indent="0">
              <a:buNone/>
            </a:pPr>
            <a:r>
              <a:rPr lang="en-US" dirty="0">
                <a:solidFill>
                  <a:schemeClr val="tx1">
                    <a:lumMod val="50000"/>
                    <a:lumOff val="50000"/>
                  </a:schemeClr>
                </a:solidFill>
                <a:latin typeface="Candara" panose="020E0502030303020204" pitchFamily="34" charset="0"/>
              </a:rPr>
              <a:t>	A suitable target</a:t>
            </a:r>
          </a:p>
          <a:p>
            <a:pPr marL="0" indent="0">
              <a:buNone/>
            </a:pPr>
            <a:r>
              <a:rPr lang="en-US" dirty="0">
                <a:solidFill>
                  <a:schemeClr val="tx1">
                    <a:lumMod val="50000"/>
                    <a:lumOff val="50000"/>
                  </a:schemeClr>
                </a:solidFill>
                <a:latin typeface="Candara" panose="020E0502030303020204" pitchFamily="34" charset="0"/>
              </a:rPr>
              <a:t>	Absence of a capable guardian against crime</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rgbClr val="7030A0"/>
                </a:solidFill>
                <a:latin typeface="Candara" panose="020E0502030303020204" pitchFamily="34" charset="0"/>
              </a:rPr>
              <a:t>Settings</a:t>
            </a:r>
            <a:r>
              <a:rPr lang="en-US" dirty="0">
                <a:solidFill>
                  <a:schemeClr val="tx1">
                    <a:lumMod val="50000"/>
                    <a:lumOff val="50000"/>
                  </a:schemeClr>
                </a:solidFill>
                <a:latin typeface="Candara" panose="020E0502030303020204" pitchFamily="34" charset="0"/>
              </a:rPr>
              <a:t> and </a:t>
            </a:r>
            <a:r>
              <a:rPr lang="en-US" b="1" dirty="0">
                <a:solidFill>
                  <a:srgbClr val="7030A0"/>
                </a:solidFill>
                <a:latin typeface="Candara" panose="020E0502030303020204" pitchFamily="34" charset="0"/>
              </a:rPr>
              <a:t>social behavior </a:t>
            </a:r>
            <a:r>
              <a:rPr lang="en-US" dirty="0">
                <a:solidFill>
                  <a:schemeClr val="tx1">
                    <a:lumMod val="50000"/>
                    <a:lumOff val="50000"/>
                  </a:schemeClr>
                </a:solidFill>
                <a:latin typeface="Candara" panose="020E0502030303020204" pitchFamily="34" charset="0"/>
              </a:rPr>
              <a:t>can make this convergence more or less likely.</a:t>
            </a:r>
          </a:p>
        </p:txBody>
      </p:sp>
    </p:spTree>
    <p:extLst>
      <p:ext uri="{BB962C8B-B14F-4D97-AF65-F5344CB8AC3E}">
        <p14:creationId xmlns:p14="http://schemas.microsoft.com/office/powerpoint/2010/main" val="1312902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647B-F12E-45BE-80BE-82648FD9222D}"/>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a:t>
            </a:r>
          </a:p>
        </p:txBody>
      </p:sp>
      <p:sp>
        <p:nvSpPr>
          <p:cNvPr id="3" name="Content Placeholder 2">
            <a:extLst>
              <a:ext uri="{FF2B5EF4-FFF2-40B4-BE49-F238E27FC236}">
                <a16:creationId xmlns:a16="http://schemas.microsoft.com/office/drawing/2014/main" id="{A387A044-3C3D-4C9F-AA70-1CEAC83D0107}"/>
              </a:ext>
            </a:extLst>
          </p:cNvPr>
          <p:cNvSpPr>
            <a:spLocks noGrp="1"/>
          </p:cNvSpPr>
          <p:nvPr>
            <p:ph idx="1"/>
          </p:nvPr>
        </p:nvSpPr>
        <p:spPr>
          <a:xfrm>
            <a:off x="1157378" y="1818406"/>
            <a:ext cx="10515600" cy="4810994"/>
          </a:xfrm>
        </p:spPr>
        <p:txBody>
          <a:bodyPr>
            <a:normAutofit lnSpcReduction="10000"/>
          </a:bodyPr>
          <a:lstStyle/>
          <a:p>
            <a:pPr marL="0" indent="0">
              <a:buNone/>
            </a:pPr>
            <a:r>
              <a:rPr lang="en-US" dirty="0">
                <a:solidFill>
                  <a:schemeClr val="tx1">
                    <a:lumMod val="50000"/>
                    <a:lumOff val="50000"/>
                  </a:schemeClr>
                </a:solidFill>
                <a:latin typeface="Candara" panose="020E0502030303020204" pitchFamily="34" charset="0"/>
              </a:rPr>
              <a:t>Grew out of rational choice theory: which </a:t>
            </a:r>
            <a:r>
              <a:rPr lang="en-US" b="1" dirty="0">
                <a:solidFill>
                  <a:schemeClr val="tx1">
                    <a:lumMod val="50000"/>
                    <a:lumOff val="50000"/>
                  </a:schemeClr>
                </a:solidFill>
                <a:latin typeface="Candara" panose="020E0502030303020204" pitchFamily="34" charset="0"/>
              </a:rPr>
              <a:t>elements</a:t>
            </a:r>
            <a:r>
              <a:rPr lang="en-US" dirty="0">
                <a:solidFill>
                  <a:schemeClr val="tx1">
                    <a:lumMod val="50000"/>
                    <a:lumOff val="50000"/>
                  </a:schemeClr>
                </a:solidFill>
                <a:latin typeface="Candara" panose="020E0502030303020204" pitchFamily="34" charset="0"/>
              </a:rPr>
              <a:t> must come together to create </a:t>
            </a:r>
            <a:r>
              <a:rPr lang="en-US" b="1" dirty="0">
                <a:solidFill>
                  <a:schemeClr val="tx1">
                    <a:lumMod val="50000"/>
                    <a:lumOff val="50000"/>
                  </a:schemeClr>
                </a:solidFill>
                <a:latin typeface="Candara" panose="020E0502030303020204" pitchFamily="34" charset="0"/>
              </a:rPr>
              <a:t>opportunities</a:t>
            </a:r>
            <a:r>
              <a:rPr lang="en-US" dirty="0">
                <a:solidFill>
                  <a:schemeClr val="tx1">
                    <a:lumMod val="50000"/>
                    <a:lumOff val="50000"/>
                  </a:schemeClr>
                </a:solidFill>
                <a:latin typeface="Candara" panose="020E0502030303020204" pitchFamily="34" charset="0"/>
              </a:rPr>
              <a:t> </a:t>
            </a:r>
            <a:r>
              <a:rPr lang="en-US" b="1" dirty="0">
                <a:solidFill>
                  <a:schemeClr val="tx1">
                    <a:lumMod val="50000"/>
                    <a:lumOff val="50000"/>
                  </a:schemeClr>
                </a:solidFill>
                <a:latin typeface="Candara" panose="020E0502030303020204" pitchFamily="34" charset="0"/>
              </a:rPr>
              <a:t>for crime</a:t>
            </a:r>
            <a:r>
              <a:rPr lang="en-US" dirty="0">
                <a:solidFill>
                  <a:schemeClr val="tx1">
                    <a:lumMod val="50000"/>
                    <a:lumOff val="50000"/>
                  </a:schemeClr>
                </a:solidFill>
                <a:latin typeface="Candara" panose="020E0502030303020204" pitchFamily="34" charset="0"/>
              </a:rPr>
              <a:t>?</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Every crime requires convergence of:</a:t>
            </a:r>
          </a:p>
          <a:p>
            <a:pPr marL="0" indent="0">
              <a:buNone/>
            </a:pPr>
            <a:r>
              <a:rPr lang="en-US" i="1" dirty="0">
                <a:solidFill>
                  <a:schemeClr val="tx1">
                    <a:lumMod val="50000"/>
                    <a:lumOff val="50000"/>
                  </a:schemeClr>
                </a:solidFill>
                <a:latin typeface="Candara" panose="020E0502030303020204" pitchFamily="34" charset="0"/>
              </a:rPr>
              <a:t>	</a:t>
            </a:r>
            <a:r>
              <a:rPr lang="en-US" dirty="0">
                <a:solidFill>
                  <a:schemeClr val="tx1">
                    <a:lumMod val="50000"/>
                    <a:lumOff val="50000"/>
                  </a:schemeClr>
                </a:solidFill>
                <a:latin typeface="Candara" panose="020E0502030303020204" pitchFamily="34" charset="0"/>
              </a:rPr>
              <a:t>A motivated offender</a:t>
            </a:r>
          </a:p>
          <a:p>
            <a:pPr marL="0" indent="0">
              <a:buNone/>
            </a:pPr>
            <a:r>
              <a:rPr lang="en-US" dirty="0">
                <a:solidFill>
                  <a:schemeClr val="tx1">
                    <a:lumMod val="50000"/>
                    <a:lumOff val="50000"/>
                  </a:schemeClr>
                </a:solidFill>
                <a:latin typeface="Candara" panose="020E0502030303020204" pitchFamily="34" charset="0"/>
              </a:rPr>
              <a:t>	A suitable target</a:t>
            </a:r>
          </a:p>
          <a:p>
            <a:pPr marL="0" indent="0">
              <a:buNone/>
            </a:pPr>
            <a:r>
              <a:rPr lang="en-US" dirty="0">
                <a:solidFill>
                  <a:schemeClr val="tx1">
                    <a:lumMod val="50000"/>
                    <a:lumOff val="50000"/>
                  </a:schemeClr>
                </a:solidFill>
                <a:latin typeface="Candara" panose="020E0502030303020204" pitchFamily="34" charset="0"/>
              </a:rPr>
              <a:t>	Absence of a capable guardian against crime</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chemeClr val="tx1">
                    <a:lumMod val="50000"/>
                    <a:lumOff val="50000"/>
                  </a:schemeClr>
                </a:solidFill>
                <a:latin typeface="Candara" panose="020E0502030303020204" pitchFamily="34" charset="0"/>
              </a:rPr>
              <a:t>Settings</a:t>
            </a:r>
            <a:r>
              <a:rPr lang="en-US" dirty="0">
                <a:solidFill>
                  <a:schemeClr val="tx1">
                    <a:lumMod val="50000"/>
                    <a:lumOff val="50000"/>
                  </a:schemeClr>
                </a:solidFill>
                <a:latin typeface="Candara" panose="020E0502030303020204" pitchFamily="34" charset="0"/>
              </a:rPr>
              <a:t> and </a:t>
            </a:r>
            <a:r>
              <a:rPr lang="en-US" b="1" dirty="0">
                <a:solidFill>
                  <a:schemeClr val="tx1">
                    <a:lumMod val="50000"/>
                    <a:lumOff val="50000"/>
                  </a:schemeClr>
                </a:solidFill>
                <a:latin typeface="Candara" panose="020E0502030303020204" pitchFamily="34" charset="0"/>
              </a:rPr>
              <a:t>social behavior </a:t>
            </a:r>
            <a:r>
              <a:rPr lang="en-US" dirty="0">
                <a:solidFill>
                  <a:schemeClr val="tx1">
                    <a:lumMod val="50000"/>
                    <a:lumOff val="50000"/>
                  </a:schemeClr>
                </a:solidFill>
                <a:latin typeface="Candara" panose="020E0502030303020204" pitchFamily="34" charset="0"/>
              </a:rPr>
              <a:t>can make this convergence more or less likely.</a:t>
            </a:r>
          </a:p>
        </p:txBody>
      </p:sp>
      <p:sp>
        <p:nvSpPr>
          <p:cNvPr id="4" name="Speech Bubble: Rectangle 3">
            <a:extLst>
              <a:ext uri="{FF2B5EF4-FFF2-40B4-BE49-F238E27FC236}">
                <a16:creationId xmlns:a16="http://schemas.microsoft.com/office/drawing/2014/main" id="{E2E6DC02-62AE-487B-B6A5-2CE750BAB6AE}"/>
              </a:ext>
            </a:extLst>
          </p:cNvPr>
          <p:cNvSpPr/>
          <p:nvPr/>
        </p:nvSpPr>
        <p:spPr>
          <a:xfrm>
            <a:off x="8405903" y="2247900"/>
            <a:ext cx="3533775" cy="1381125"/>
          </a:xfrm>
          <a:prstGeom prst="wedgeRectCallout">
            <a:avLst>
              <a:gd name="adj1" fmla="val -135927"/>
              <a:gd name="adj2" fmla="val 61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ndara" panose="020E0502030303020204" pitchFamily="34" charset="0"/>
              </a:rPr>
              <a:t>Critique</a:t>
            </a:r>
            <a:r>
              <a:rPr lang="en-US" sz="2800" dirty="0">
                <a:latin typeface="Candara" panose="020E0502030303020204" pitchFamily="34" charset="0"/>
              </a:rPr>
              <a:t>: where does the motivation come from?</a:t>
            </a:r>
          </a:p>
        </p:txBody>
      </p:sp>
    </p:spTree>
    <p:extLst>
      <p:ext uri="{BB962C8B-B14F-4D97-AF65-F5344CB8AC3E}">
        <p14:creationId xmlns:p14="http://schemas.microsoft.com/office/powerpoint/2010/main" val="405652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647B-F12E-45BE-80BE-82648FD9222D}"/>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a:t>
            </a:r>
          </a:p>
        </p:txBody>
      </p:sp>
      <p:sp>
        <p:nvSpPr>
          <p:cNvPr id="3" name="Content Placeholder 2">
            <a:extLst>
              <a:ext uri="{FF2B5EF4-FFF2-40B4-BE49-F238E27FC236}">
                <a16:creationId xmlns:a16="http://schemas.microsoft.com/office/drawing/2014/main" id="{A387A044-3C3D-4C9F-AA70-1CEAC83D0107}"/>
              </a:ext>
            </a:extLst>
          </p:cNvPr>
          <p:cNvSpPr>
            <a:spLocks noGrp="1"/>
          </p:cNvSpPr>
          <p:nvPr>
            <p:ph idx="1"/>
          </p:nvPr>
        </p:nvSpPr>
        <p:spPr>
          <a:xfrm>
            <a:off x="1157378" y="1818406"/>
            <a:ext cx="10515600" cy="4810994"/>
          </a:xfrm>
        </p:spPr>
        <p:txBody>
          <a:bodyPr>
            <a:normAutofit lnSpcReduction="10000"/>
          </a:bodyPr>
          <a:lstStyle/>
          <a:p>
            <a:pPr marL="0" indent="0">
              <a:buNone/>
            </a:pPr>
            <a:r>
              <a:rPr lang="en-US" dirty="0">
                <a:solidFill>
                  <a:schemeClr val="tx1">
                    <a:lumMod val="50000"/>
                    <a:lumOff val="50000"/>
                  </a:schemeClr>
                </a:solidFill>
                <a:latin typeface="Candara" panose="020E0502030303020204" pitchFamily="34" charset="0"/>
              </a:rPr>
              <a:t>Grew out of rational choice theory: which </a:t>
            </a:r>
            <a:r>
              <a:rPr lang="en-US" b="1" dirty="0">
                <a:solidFill>
                  <a:schemeClr val="tx1">
                    <a:lumMod val="50000"/>
                    <a:lumOff val="50000"/>
                  </a:schemeClr>
                </a:solidFill>
                <a:latin typeface="Candara" panose="020E0502030303020204" pitchFamily="34" charset="0"/>
              </a:rPr>
              <a:t>elements</a:t>
            </a:r>
            <a:r>
              <a:rPr lang="en-US" dirty="0">
                <a:solidFill>
                  <a:schemeClr val="tx1">
                    <a:lumMod val="50000"/>
                    <a:lumOff val="50000"/>
                  </a:schemeClr>
                </a:solidFill>
                <a:latin typeface="Candara" panose="020E0502030303020204" pitchFamily="34" charset="0"/>
              </a:rPr>
              <a:t> must come together to create </a:t>
            </a:r>
            <a:r>
              <a:rPr lang="en-US" b="1" dirty="0">
                <a:solidFill>
                  <a:schemeClr val="tx1">
                    <a:lumMod val="50000"/>
                    <a:lumOff val="50000"/>
                  </a:schemeClr>
                </a:solidFill>
                <a:latin typeface="Candara" panose="020E0502030303020204" pitchFamily="34" charset="0"/>
              </a:rPr>
              <a:t>opportunities</a:t>
            </a:r>
            <a:r>
              <a:rPr lang="en-US" dirty="0">
                <a:solidFill>
                  <a:schemeClr val="tx1">
                    <a:lumMod val="50000"/>
                    <a:lumOff val="50000"/>
                  </a:schemeClr>
                </a:solidFill>
                <a:latin typeface="Candara" panose="020E0502030303020204" pitchFamily="34" charset="0"/>
              </a:rPr>
              <a:t> </a:t>
            </a:r>
            <a:r>
              <a:rPr lang="en-US" b="1" dirty="0">
                <a:solidFill>
                  <a:schemeClr val="tx1">
                    <a:lumMod val="50000"/>
                    <a:lumOff val="50000"/>
                  </a:schemeClr>
                </a:solidFill>
                <a:latin typeface="Candara" panose="020E0502030303020204" pitchFamily="34" charset="0"/>
              </a:rPr>
              <a:t>for crime</a:t>
            </a:r>
            <a:r>
              <a:rPr lang="en-US" dirty="0">
                <a:solidFill>
                  <a:schemeClr val="tx1">
                    <a:lumMod val="50000"/>
                    <a:lumOff val="50000"/>
                  </a:schemeClr>
                </a:solidFill>
                <a:latin typeface="Candara" panose="020E0502030303020204" pitchFamily="34" charset="0"/>
              </a:rPr>
              <a:t>?</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Every crime requires convergence of:</a:t>
            </a:r>
          </a:p>
          <a:p>
            <a:pPr marL="0" indent="0">
              <a:buNone/>
            </a:pPr>
            <a:r>
              <a:rPr lang="en-US" i="1" dirty="0">
                <a:solidFill>
                  <a:schemeClr val="tx1">
                    <a:lumMod val="50000"/>
                    <a:lumOff val="50000"/>
                  </a:schemeClr>
                </a:solidFill>
                <a:latin typeface="Candara" panose="020E0502030303020204" pitchFamily="34" charset="0"/>
              </a:rPr>
              <a:t>	</a:t>
            </a:r>
            <a:r>
              <a:rPr lang="en-US" dirty="0">
                <a:solidFill>
                  <a:schemeClr val="tx1">
                    <a:lumMod val="50000"/>
                    <a:lumOff val="50000"/>
                  </a:schemeClr>
                </a:solidFill>
                <a:latin typeface="Candara" panose="020E0502030303020204" pitchFamily="34" charset="0"/>
              </a:rPr>
              <a:t>A motivated offender</a:t>
            </a:r>
          </a:p>
          <a:p>
            <a:pPr marL="0" indent="0">
              <a:buNone/>
            </a:pPr>
            <a:r>
              <a:rPr lang="en-US" dirty="0">
                <a:solidFill>
                  <a:schemeClr val="tx1">
                    <a:lumMod val="50000"/>
                    <a:lumOff val="50000"/>
                  </a:schemeClr>
                </a:solidFill>
                <a:latin typeface="Candara" panose="020E0502030303020204" pitchFamily="34" charset="0"/>
              </a:rPr>
              <a:t>	A suitable target</a:t>
            </a:r>
          </a:p>
          <a:p>
            <a:pPr marL="0" indent="0">
              <a:buNone/>
            </a:pPr>
            <a:r>
              <a:rPr lang="en-US" dirty="0">
                <a:solidFill>
                  <a:schemeClr val="tx1">
                    <a:lumMod val="50000"/>
                    <a:lumOff val="50000"/>
                  </a:schemeClr>
                </a:solidFill>
                <a:latin typeface="Candara" panose="020E0502030303020204" pitchFamily="34" charset="0"/>
              </a:rPr>
              <a:t>	Absence of a capable guardian against crime</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chemeClr val="tx1">
                    <a:lumMod val="50000"/>
                    <a:lumOff val="50000"/>
                  </a:schemeClr>
                </a:solidFill>
                <a:latin typeface="Candara" panose="020E0502030303020204" pitchFamily="34" charset="0"/>
              </a:rPr>
              <a:t>Settings</a:t>
            </a:r>
            <a:r>
              <a:rPr lang="en-US" dirty="0">
                <a:solidFill>
                  <a:schemeClr val="tx1">
                    <a:lumMod val="50000"/>
                    <a:lumOff val="50000"/>
                  </a:schemeClr>
                </a:solidFill>
                <a:latin typeface="Candara" panose="020E0502030303020204" pitchFamily="34" charset="0"/>
              </a:rPr>
              <a:t> and </a:t>
            </a:r>
            <a:r>
              <a:rPr lang="en-US" b="1" dirty="0">
                <a:solidFill>
                  <a:schemeClr val="tx1">
                    <a:lumMod val="50000"/>
                    <a:lumOff val="50000"/>
                  </a:schemeClr>
                </a:solidFill>
                <a:latin typeface="Candara" panose="020E0502030303020204" pitchFamily="34" charset="0"/>
              </a:rPr>
              <a:t>social behavior </a:t>
            </a:r>
            <a:r>
              <a:rPr lang="en-US" dirty="0">
                <a:solidFill>
                  <a:schemeClr val="tx1">
                    <a:lumMod val="50000"/>
                    <a:lumOff val="50000"/>
                  </a:schemeClr>
                </a:solidFill>
                <a:latin typeface="Candara" panose="020E0502030303020204" pitchFamily="34" charset="0"/>
              </a:rPr>
              <a:t>can make this convergence more or less likely.</a:t>
            </a:r>
          </a:p>
        </p:txBody>
      </p:sp>
      <p:sp>
        <p:nvSpPr>
          <p:cNvPr id="4" name="Speech Bubble: Rectangle 3">
            <a:extLst>
              <a:ext uri="{FF2B5EF4-FFF2-40B4-BE49-F238E27FC236}">
                <a16:creationId xmlns:a16="http://schemas.microsoft.com/office/drawing/2014/main" id="{E2E6DC02-62AE-487B-B6A5-2CE750BAB6AE}"/>
              </a:ext>
            </a:extLst>
          </p:cNvPr>
          <p:cNvSpPr/>
          <p:nvPr/>
        </p:nvSpPr>
        <p:spPr>
          <a:xfrm>
            <a:off x="8405903" y="2247900"/>
            <a:ext cx="3533775" cy="1381125"/>
          </a:xfrm>
          <a:prstGeom prst="wedgeRectCallout">
            <a:avLst>
              <a:gd name="adj1" fmla="val -156951"/>
              <a:gd name="adj2" fmla="val 9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ndara" panose="020E0502030303020204" pitchFamily="34" charset="0"/>
              </a:rPr>
              <a:t>Critique</a:t>
            </a:r>
            <a:r>
              <a:rPr lang="en-US" sz="2800" dirty="0">
                <a:latin typeface="Candara" panose="020E0502030303020204" pitchFamily="34" charset="0"/>
              </a:rPr>
              <a:t>: what makes some targets/victims more suitable?</a:t>
            </a:r>
          </a:p>
        </p:txBody>
      </p:sp>
    </p:spTree>
    <p:extLst>
      <p:ext uri="{BB962C8B-B14F-4D97-AF65-F5344CB8AC3E}">
        <p14:creationId xmlns:p14="http://schemas.microsoft.com/office/powerpoint/2010/main" val="1525559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7863-D6C1-4A56-8396-721B77862E3D}"/>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a:t>
            </a:r>
          </a:p>
        </p:txBody>
      </p:sp>
      <p:sp>
        <p:nvSpPr>
          <p:cNvPr id="3" name="Content Placeholder 2">
            <a:extLst>
              <a:ext uri="{FF2B5EF4-FFF2-40B4-BE49-F238E27FC236}">
                <a16:creationId xmlns:a16="http://schemas.microsoft.com/office/drawing/2014/main" id="{41F71E9E-0A27-4657-A07C-7F46A2DAE5A8}"/>
              </a:ext>
            </a:extLst>
          </p:cNvPr>
          <p:cNvSpPr>
            <a:spLocks noGrp="1"/>
          </p:cNvSpPr>
          <p:nvPr>
            <p:ph idx="1"/>
          </p:nvPr>
        </p:nvSpPr>
        <p:spPr>
          <a:xfrm>
            <a:off x="1157378" y="1818406"/>
            <a:ext cx="10515600" cy="534269"/>
          </a:xfrm>
        </p:spPr>
        <p:txBody>
          <a:bodyPr/>
          <a:lstStyle/>
          <a:p>
            <a:pPr marL="0" indent="0">
              <a:buNone/>
            </a:pPr>
            <a:r>
              <a:rPr lang="en-US" dirty="0">
                <a:solidFill>
                  <a:schemeClr val="tx1">
                    <a:lumMod val="50000"/>
                    <a:lumOff val="50000"/>
                  </a:schemeClr>
                </a:solidFill>
                <a:latin typeface="Candara" panose="020E0502030303020204" pitchFamily="34" charset="0"/>
              </a:rPr>
              <a:t>The “Problem Analysis Triangle,” or Eck’s crime triangle:</a:t>
            </a:r>
          </a:p>
        </p:txBody>
      </p:sp>
      <p:sp>
        <p:nvSpPr>
          <p:cNvPr id="4" name="Isosceles Triangle 3">
            <a:extLst>
              <a:ext uri="{FF2B5EF4-FFF2-40B4-BE49-F238E27FC236}">
                <a16:creationId xmlns:a16="http://schemas.microsoft.com/office/drawing/2014/main" id="{B2F96C0C-A436-4FFC-9120-C5FA28111A0F}"/>
              </a:ext>
            </a:extLst>
          </p:cNvPr>
          <p:cNvSpPr/>
          <p:nvPr/>
        </p:nvSpPr>
        <p:spPr>
          <a:xfrm>
            <a:off x="947870" y="2724527"/>
            <a:ext cx="4343400" cy="3276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Isosceles Triangle 4">
            <a:extLst>
              <a:ext uri="{FF2B5EF4-FFF2-40B4-BE49-F238E27FC236}">
                <a16:creationId xmlns:a16="http://schemas.microsoft.com/office/drawing/2014/main" id="{86186C7C-0564-4881-87A3-C57798A151E3}"/>
              </a:ext>
            </a:extLst>
          </p:cNvPr>
          <p:cNvSpPr/>
          <p:nvPr/>
        </p:nvSpPr>
        <p:spPr>
          <a:xfrm>
            <a:off x="1700345" y="3329101"/>
            <a:ext cx="2838450" cy="22860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a:extLst>
              <a:ext uri="{FF2B5EF4-FFF2-40B4-BE49-F238E27FC236}">
                <a16:creationId xmlns:a16="http://schemas.microsoft.com/office/drawing/2014/main" id="{CEBDC742-89F1-4F2F-82DC-F9D66DD59FDC}"/>
              </a:ext>
            </a:extLst>
          </p:cNvPr>
          <p:cNvSpPr/>
          <p:nvPr/>
        </p:nvSpPr>
        <p:spPr>
          <a:xfrm rot="18089118">
            <a:off x="1291763" y="4268089"/>
            <a:ext cx="1746758" cy="523220"/>
          </a:xfrm>
          <a:prstGeom prst="rect">
            <a:avLst/>
          </a:prstGeom>
          <a:noFill/>
        </p:spPr>
        <p:txBody>
          <a:bodyPr wrap="square" lIns="91440" tIns="45720" rIns="91440" bIns="45720">
            <a:spAutoFit/>
          </a:bodyPr>
          <a:lstStyle/>
          <a:p>
            <a:pPr algn="ctr"/>
            <a:r>
              <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Offender</a:t>
            </a:r>
          </a:p>
        </p:txBody>
      </p:sp>
      <p:sp>
        <p:nvSpPr>
          <p:cNvPr id="7" name="Rectangle 6">
            <a:extLst>
              <a:ext uri="{FF2B5EF4-FFF2-40B4-BE49-F238E27FC236}">
                <a16:creationId xmlns:a16="http://schemas.microsoft.com/office/drawing/2014/main" id="{BA6E953C-C151-454D-BC0F-DDFC72C68D71}"/>
              </a:ext>
            </a:extLst>
          </p:cNvPr>
          <p:cNvSpPr/>
          <p:nvPr/>
        </p:nvSpPr>
        <p:spPr>
          <a:xfrm rot="3550781">
            <a:off x="3546978" y="4243250"/>
            <a:ext cx="987771" cy="523220"/>
          </a:xfrm>
          <a:prstGeom prst="rect">
            <a:avLst/>
          </a:prstGeom>
          <a:noFill/>
        </p:spPr>
        <p:txBody>
          <a:bodyPr wrap="none" lIns="91440" tIns="45720" rIns="91440" bIns="45720">
            <a:spAutoFit/>
          </a:bodyPr>
          <a:lstStyle/>
          <a:p>
            <a:pPr algn="ctr"/>
            <a:r>
              <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Place</a:t>
            </a:r>
          </a:p>
        </p:txBody>
      </p:sp>
      <p:sp>
        <p:nvSpPr>
          <p:cNvPr id="8" name="Rectangle 7">
            <a:extLst>
              <a:ext uri="{FF2B5EF4-FFF2-40B4-BE49-F238E27FC236}">
                <a16:creationId xmlns:a16="http://schemas.microsoft.com/office/drawing/2014/main" id="{AD444C24-79B1-4825-96F4-4F94130C7800}"/>
              </a:ext>
            </a:extLst>
          </p:cNvPr>
          <p:cNvSpPr/>
          <p:nvPr/>
        </p:nvSpPr>
        <p:spPr>
          <a:xfrm>
            <a:off x="2097232" y="5528081"/>
            <a:ext cx="2056782" cy="492443"/>
          </a:xfrm>
          <a:prstGeom prst="rect">
            <a:avLst/>
          </a:prstGeom>
          <a:noFill/>
        </p:spPr>
        <p:txBody>
          <a:bodyPr wrap="none" lIns="91440" tIns="45720" rIns="91440" bIns="45720">
            <a:spAutoFit/>
          </a:bodyPr>
          <a:lstStyle/>
          <a:p>
            <a:pPr algn="ctr"/>
            <a:r>
              <a:rPr lang="en-US" sz="2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Target/Victim</a:t>
            </a:r>
          </a:p>
        </p:txBody>
      </p:sp>
      <p:sp>
        <p:nvSpPr>
          <p:cNvPr id="9" name="Rectangle 8">
            <a:extLst>
              <a:ext uri="{FF2B5EF4-FFF2-40B4-BE49-F238E27FC236}">
                <a16:creationId xmlns:a16="http://schemas.microsoft.com/office/drawing/2014/main" id="{C587214C-5661-49C6-A65E-417731FC392B}"/>
              </a:ext>
            </a:extLst>
          </p:cNvPr>
          <p:cNvSpPr/>
          <p:nvPr/>
        </p:nvSpPr>
        <p:spPr>
          <a:xfrm>
            <a:off x="2528344" y="4580147"/>
            <a:ext cx="1194558" cy="523220"/>
          </a:xfrm>
          <a:prstGeom prst="rect">
            <a:avLst/>
          </a:prstGeom>
          <a:noFill/>
        </p:spPr>
        <p:txBody>
          <a:bodyPr wrap="none" lIns="91440" tIns="45720" rIns="91440" bIns="45720">
            <a:spAutoFit/>
          </a:bodyPr>
          <a:lstStyle/>
          <a:p>
            <a:pPr algn="ctr"/>
            <a:r>
              <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ndara" panose="020E0502030303020204" pitchFamily="34" charset="0"/>
              </a:rPr>
              <a:t>CRIME</a:t>
            </a:r>
          </a:p>
        </p:txBody>
      </p:sp>
      <p:sp>
        <p:nvSpPr>
          <p:cNvPr id="10" name="Rectangle 9">
            <a:extLst>
              <a:ext uri="{FF2B5EF4-FFF2-40B4-BE49-F238E27FC236}">
                <a16:creationId xmlns:a16="http://schemas.microsoft.com/office/drawing/2014/main" id="{75AA95F4-95F8-475D-A6BC-DBAC6B1081BB}"/>
              </a:ext>
            </a:extLst>
          </p:cNvPr>
          <p:cNvSpPr/>
          <p:nvPr/>
        </p:nvSpPr>
        <p:spPr>
          <a:xfrm rot="18211480">
            <a:off x="1024778" y="4032544"/>
            <a:ext cx="1404552" cy="523220"/>
          </a:xfrm>
          <a:prstGeom prst="rect">
            <a:avLst/>
          </a:prstGeom>
          <a:noFill/>
        </p:spPr>
        <p:txBody>
          <a:bodyPr wrap="none" lIns="91440" tIns="45720" rIns="91440" bIns="45720">
            <a:spAutoFit/>
          </a:bodyPr>
          <a:lstStyle/>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Handler</a:t>
            </a:r>
            <a:endParaRPr lang="en-US" sz="2800" b="1" dirty="0">
              <a:ln w="1270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ndara" panose="020E0502030303020204" pitchFamily="34" charset="0"/>
            </a:endParaRPr>
          </a:p>
        </p:txBody>
      </p:sp>
      <p:sp>
        <p:nvSpPr>
          <p:cNvPr id="11" name="Rectangle 10">
            <a:extLst>
              <a:ext uri="{FF2B5EF4-FFF2-40B4-BE49-F238E27FC236}">
                <a16:creationId xmlns:a16="http://schemas.microsoft.com/office/drawing/2014/main" id="{AA6FD29B-155A-420A-A2C5-D89C42F40619}"/>
              </a:ext>
            </a:extLst>
          </p:cNvPr>
          <p:cNvSpPr/>
          <p:nvPr/>
        </p:nvSpPr>
        <p:spPr>
          <a:xfrm rot="3424931">
            <a:off x="3693502" y="4032545"/>
            <a:ext cx="1563248" cy="523220"/>
          </a:xfrm>
          <a:prstGeom prst="rect">
            <a:avLst/>
          </a:prstGeom>
          <a:noFill/>
        </p:spPr>
        <p:txBody>
          <a:bodyPr wrap="none" lIns="91440" tIns="45720" rIns="91440" bIns="45720">
            <a:spAutoFit/>
          </a:bodyPr>
          <a:lstStyle/>
          <a:p>
            <a:pPr algn="ctr"/>
            <a:r>
              <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Manager</a:t>
            </a:r>
          </a:p>
        </p:txBody>
      </p:sp>
      <p:sp>
        <p:nvSpPr>
          <p:cNvPr id="12" name="Rectangle 11">
            <a:extLst>
              <a:ext uri="{FF2B5EF4-FFF2-40B4-BE49-F238E27FC236}">
                <a16:creationId xmlns:a16="http://schemas.microsoft.com/office/drawing/2014/main" id="{F95DC58C-1AF0-4926-864A-EB50FC03B273}"/>
              </a:ext>
            </a:extLst>
          </p:cNvPr>
          <p:cNvSpPr/>
          <p:nvPr/>
        </p:nvSpPr>
        <p:spPr>
          <a:xfrm>
            <a:off x="2382028" y="5911778"/>
            <a:ext cx="1475083" cy="492443"/>
          </a:xfrm>
          <a:prstGeom prst="rect">
            <a:avLst/>
          </a:prstGeom>
          <a:noFill/>
        </p:spPr>
        <p:txBody>
          <a:bodyPr wrap="none" lIns="91440" tIns="45720" rIns="91440" bIns="45720">
            <a:spAutoFit/>
          </a:bodyPr>
          <a:lstStyle/>
          <a:p>
            <a:pPr algn="ctr"/>
            <a:r>
              <a:rPr lang="en-US" sz="2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Guardian</a:t>
            </a:r>
          </a:p>
        </p:txBody>
      </p:sp>
      <p:sp>
        <p:nvSpPr>
          <p:cNvPr id="13" name="TextBox 12">
            <a:extLst>
              <a:ext uri="{FF2B5EF4-FFF2-40B4-BE49-F238E27FC236}">
                <a16:creationId xmlns:a16="http://schemas.microsoft.com/office/drawing/2014/main" id="{16890F64-7F35-4222-87A6-04CBB15CD295}"/>
              </a:ext>
            </a:extLst>
          </p:cNvPr>
          <p:cNvSpPr txBox="1"/>
          <p:nvPr/>
        </p:nvSpPr>
        <p:spPr>
          <a:xfrm>
            <a:off x="6195228" y="3348151"/>
            <a:ext cx="5596721" cy="1815882"/>
          </a:xfrm>
          <a:prstGeom prst="rect">
            <a:avLst/>
          </a:prstGeom>
          <a:noFill/>
        </p:spPr>
        <p:txBody>
          <a:bodyPr wrap="square" rtlCol="0">
            <a:spAutoFit/>
          </a:bodyPr>
          <a:lstStyle/>
          <a:p>
            <a:r>
              <a:rPr lang="en-US" sz="2800" dirty="0">
                <a:solidFill>
                  <a:schemeClr val="tx1">
                    <a:lumMod val="50000"/>
                    <a:lumOff val="50000"/>
                  </a:schemeClr>
                </a:solidFill>
                <a:latin typeface="Candara" panose="020E0502030303020204" pitchFamily="34" charset="0"/>
              </a:rPr>
              <a:t>Inner triangle has three elements needed for a normal crime to occur: an </a:t>
            </a:r>
            <a:r>
              <a:rPr lang="en-US" sz="2800" b="1" dirty="0">
                <a:solidFill>
                  <a:schemeClr val="tx1">
                    <a:lumMod val="50000"/>
                    <a:lumOff val="50000"/>
                  </a:schemeClr>
                </a:solidFill>
                <a:latin typeface="Candara" panose="020E0502030303020204" pitchFamily="34" charset="0"/>
              </a:rPr>
              <a:t>offender</a:t>
            </a:r>
            <a:r>
              <a:rPr lang="en-US" sz="2800" dirty="0">
                <a:solidFill>
                  <a:schemeClr val="tx1">
                    <a:lumMod val="50000"/>
                    <a:lumOff val="50000"/>
                  </a:schemeClr>
                </a:solidFill>
                <a:latin typeface="Candara" panose="020E0502030303020204" pitchFamily="34" charset="0"/>
              </a:rPr>
              <a:t>, a </a:t>
            </a:r>
            <a:r>
              <a:rPr lang="en-US" sz="2800" b="1" dirty="0">
                <a:solidFill>
                  <a:schemeClr val="tx1">
                    <a:lumMod val="50000"/>
                    <a:lumOff val="50000"/>
                  </a:schemeClr>
                </a:solidFill>
                <a:latin typeface="Candara" panose="020E0502030303020204" pitchFamily="34" charset="0"/>
              </a:rPr>
              <a:t>target/victim</a:t>
            </a:r>
            <a:r>
              <a:rPr lang="en-US" sz="2800" dirty="0">
                <a:solidFill>
                  <a:schemeClr val="tx1">
                    <a:lumMod val="50000"/>
                    <a:lumOff val="50000"/>
                  </a:schemeClr>
                </a:solidFill>
                <a:latin typeface="Candara" panose="020E0502030303020204" pitchFamily="34" charset="0"/>
              </a:rPr>
              <a:t>, in a </a:t>
            </a:r>
            <a:r>
              <a:rPr lang="en-US" sz="2800" b="1" dirty="0">
                <a:solidFill>
                  <a:schemeClr val="tx1">
                    <a:lumMod val="50000"/>
                    <a:lumOff val="50000"/>
                  </a:schemeClr>
                </a:solidFill>
                <a:latin typeface="Candara" panose="020E0502030303020204" pitchFamily="34" charset="0"/>
              </a:rPr>
              <a:t>place</a:t>
            </a:r>
            <a:r>
              <a:rPr lang="en-US" sz="2800" dirty="0">
                <a:solidFill>
                  <a:schemeClr val="tx1">
                    <a:lumMod val="50000"/>
                    <a:lumOff val="50000"/>
                  </a:schemeClr>
                </a:solidFill>
                <a:latin typeface="Candara" panose="020E0502030303020204" pitchFamily="34" charset="0"/>
              </a:rPr>
              <a:t> together.</a:t>
            </a:r>
          </a:p>
        </p:txBody>
      </p:sp>
    </p:spTree>
    <p:extLst>
      <p:ext uri="{BB962C8B-B14F-4D97-AF65-F5344CB8AC3E}">
        <p14:creationId xmlns:p14="http://schemas.microsoft.com/office/powerpoint/2010/main" val="3442214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7863-D6C1-4A56-8396-721B77862E3D}"/>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a:t>
            </a:r>
          </a:p>
        </p:txBody>
      </p:sp>
      <p:sp>
        <p:nvSpPr>
          <p:cNvPr id="3" name="Content Placeholder 2">
            <a:extLst>
              <a:ext uri="{FF2B5EF4-FFF2-40B4-BE49-F238E27FC236}">
                <a16:creationId xmlns:a16="http://schemas.microsoft.com/office/drawing/2014/main" id="{41F71E9E-0A27-4657-A07C-7F46A2DAE5A8}"/>
              </a:ext>
            </a:extLst>
          </p:cNvPr>
          <p:cNvSpPr>
            <a:spLocks noGrp="1"/>
          </p:cNvSpPr>
          <p:nvPr>
            <p:ph idx="1"/>
          </p:nvPr>
        </p:nvSpPr>
        <p:spPr>
          <a:xfrm>
            <a:off x="1157378" y="1818406"/>
            <a:ext cx="10515600" cy="534269"/>
          </a:xfrm>
        </p:spPr>
        <p:txBody>
          <a:bodyPr/>
          <a:lstStyle/>
          <a:p>
            <a:pPr marL="0" indent="0">
              <a:buNone/>
            </a:pPr>
            <a:r>
              <a:rPr lang="en-US" dirty="0">
                <a:solidFill>
                  <a:schemeClr val="tx1">
                    <a:lumMod val="50000"/>
                    <a:lumOff val="50000"/>
                  </a:schemeClr>
                </a:solidFill>
                <a:latin typeface="Candara" panose="020E0502030303020204" pitchFamily="34" charset="0"/>
              </a:rPr>
              <a:t>The “Problem Analysis Triangle,” or Eck’s crime triangle:</a:t>
            </a:r>
          </a:p>
        </p:txBody>
      </p:sp>
      <p:sp>
        <p:nvSpPr>
          <p:cNvPr id="4" name="Isosceles Triangle 3">
            <a:extLst>
              <a:ext uri="{FF2B5EF4-FFF2-40B4-BE49-F238E27FC236}">
                <a16:creationId xmlns:a16="http://schemas.microsoft.com/office/drawing/2014/main" id="{B2F96C0C-A436-4FFC-9120-C5FA28111A0F}"/>
              </a:ext>
            </a:extLst>
          </p:cNvPr>
          <p:cNvSpPr/>
          <p:nvPr/>
        </p:nvSpPr>
        <p:spPr>
          <a:xfrm>
            <a:off x="947870" y="2724527"/>
            <a:ext cx="4343400" cy="3276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Isosceles Triangle 4">
            <a:extLst>
              <a:ext uri="{FF2B5EF4-FFF2-40B4-BE49-F238E27FC236}">
                <a16:creationId xmlns:a16="http://schemas.microsoft.com/office/drawing/2014/main" id="{86186C7C-0564-4881-87A3-C57798A151E3}"/>
              </a:ext>
            </a:extLst>
          </p:cNvPr>
          <p:cNvSpPr/>
          <p:nvPr/>
        </p:nvSpPr>
        <p:spPr>
          <a:xfrm>
            <a:off x="1700345" y="3329101"/>
            <a:ext cx="2838450" cy="22860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a:extLst>
              <a:ext uri="{FF2B5EF4-FFF2-40B4-BE49-F238E27FC236}">
                <a16:creationId xmlns:a16="http://schemas.microsoft.com/office/drawing/2014/main" id="{CEBDC742-89F1-4F2F-82DC-F9D66DD59FDC}"/>
              </a:ext>
            </a:extLst>
          </p:cNvPr>
          <p:cNvSpPr/>
          <p:nvPr/>
        </p:nvSpPr>
        <p:spPr>
          <a:xfrm rot="18089118">
            <a:off x="1291763" y="4268089"/>
            <a:ext cx="1746758" cy="523220"/>
          </a:xfrm>
          <a:prstGeom prst="rect">
            <a:avLst/>
          </a:prstGeom>
          <a:noFill/>
        </p:spPr>
        <p:txBody>
          <a:bodyPr wrap="square" lIns="91440" tIns="45720" rIns="91440" bIns="45720">
            <a:spAutoFit/>
          </a:bodyPr>
          <a:lstStyle/>
          <a:p>
            <a:pPr algn="ctr"/>
            <a:r>
              <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Offender</a:t>
            </a:r>
          </a:p>
        </p:txBody>
      </p:sp>
      <p:sp>
        <p:nvSpPr>
          <p:cNvPr id="7" name="Rectangle 6">
            <a:extLst>
              <a:ext uri="{FF2B5EF4-FFF2-40B4-BE49-F238E27FC236}">
                <a16:creationId xmlns:a16="http://schemas.microsoft.com/office/drawing/2014/main" id="{BA6E953C-C151-454D-BC0F-DDFC72C68D71}"/>
              </a:ext>
            </a:extLst>
          </p:cNvPr>
          <p:cNvSpPr/>
          <p:nvPr/>
        </p:nvSpPr>
        <p:spPr>
          <a:xfrm rot="3550781">
            <a:off x="3546978" y="4243250"/>
            <a:ext cx="987771" cy="523220"/>
          </a:xfrm>
          <a:prstGeom prst="rect">
            <a:avLst/>
          </a:prstGeom>
          <a:noFill/>
        </p:spPr>
        <p:txBody>
          <a:bodyPr wrap="none" lIns="91440" tIns="45720" rIns="91440" bIns="45720">
            <a:spAutoFit/>
          </a:bodyPr>
          <a:lstStyle/>
          <a:p>
            <a:pPr algn="ctr"/>
            <a:r>
              <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Place</a:t>
            </a:r>
          </a:p>
        </p:txBody>
      </p:sp>
      <p:sp>
        <p:nvSpPr>
          <p:cNvPr id="8" name="Rectangle 7">
            <a:extLst>
              <a:ext uri="{FF2B5EF4-FFF2-40B4-BE49-F238E27FC236}">
                <a16:creationId xmlns:a16="http://schemas.microsoft.com/office/drawing/2014/main" id="{AD444C24-79B1-4825-96F4-4F94130C7800}"/>
              </a:ext>
            </a:extLst>
          </p:cNvPr>
          <p:cNvSpPr/>
          <p:nvPr/>
        </p:nvSpPr>
        <p:spPr>
          <a:xfrm>
            <a:off x="2097232" y="5528081"/>
            <a:ext cx="2056782" cy="492443"/>
          </a:xfrm>
          <a:prstGeom prst="rect">
            <a:avLst/>
          </a:prstGeom>
          <a:noFill/>
        </p:spPr>
        <p:txBody>
          <a:bodyPr wrap="none" lIns="91440" tIns="45720" rIns="91440" bIns="45720">
            <a:spAutoFit/>
          </a:bodyPr>
          <a:lstStyle/>
          <a:p>
            <a:pPr algn="ctr"/>
            <a:r>
              <a:rPr lang="en-US" sz="2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Target/Victim</a:t>
            </a:r>
          </a:p>
        </p:txBody>
      </p:sp>
      <p:sp>
        <p:nvSpPr>
          <p:cNvPr id="9" name="Rectangle 8">
            <a:extLst>
              <a:ext uri="{FF2B5EF4-FFF2-40B4-BE49-F238E27FC236}">
                <a16:creationId xmlns:a16="http://schemas.microsoft.com/office/drawing/2014/main" id="{C587214C-5661-49C6-A65E-417731FC392B}"/>
              </a:ext>
            </a:extLst>
          </p:cNvPr>
          <p:cNvSpPr/>
          <p:nvPr/>
        </p:nvSpPr>
        <p:spPr>
          <a:xfrm>
            <a:off x="2528344" y="4580147"/>
            <a:ext cx="1194558" cy="523220"/>
          </a:xfrm>
          <a:prstGeom prst="rect">
            <a:avLst/>
          </a:prstGeom>
          <a:noFill/>
        </p:spPr>
        <p:txBody>
          <a:bodyPr wrap="none" lIns="91440" tIns="45720" rIns="91440" bIns="45720">
            <a:spAutoFit/>
          </a:bodyPr>
          <a:lstStyle/>
          <a:p>
            <a:pPr algn="ctr"/>
            <a:r>
              <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ndara" panose="020E0502030303020204" pitchFamily="34" charset="0"/>
              </a:rPr>
              <a:t>CRIME</a:t>
            </a:r>
          </a:p>
        </p:txBody>
      </p:sp>
      <p:sp>
        <p:nvSpPr>
          <p:cNvPr id="10" name="Rectangle 9">
            <a:extLst>
              <a:ext uri="{FF2B5EF4-FFF2-40B4-BE49-F238E27FC236}">
                <a16:creationId xmlns:a16="http://schemas.microsoft.com/office/drawing/2014/main" id="{75AA95F4-95F8-475D-A6BC-DBAC6B1081BB}"/>
              </a:ext>
            </a:extLst>
          </p:cNvPr>
          <p:cNvSpPr/>
          <p:nvPr/>
        </p:nvSpPr>
        <p:spPr>
          <a:xfrm rot="18211480">
            <a:off x="1024778" y="4032544"/>
            <a:ext cx="1404552" cy="523220"/>
          </a:xfrm>
          <a:prstGeom prst="rect">
            <a:avLst/>
          </a:prstGeom>
          <a:noFill/>
        </p:spPr>
        <p:txBody>
          <a:bodyPr wrap="none" lIns="91440" tIns="45720" rIns="91440" bIns="45720">
            <a:spAutoFit/>
          </a:bodyPr>
          <a:lstStyle/>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Handler</a:t>
            </a:r>
            <a:endParaRPr lang="en-US" sz="2800" b="1" dirty="0">
              <a:ln w="1270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ndara" panose="020E0502030303020204" pitchFamily="34" charset="0"/>
            </a:endParaRPr>
          </a:p>
        </p:txBody>
      </p:sp>
      <p:sp>
        <p:nvSpPr>
          <p:cNvPr id="11" name="Rectangle 10">
            <a:extLst>
              <a:ext uri="{FF2B5EF4-FFF2-40B4-BE49-F238E27FC236}">
                <a16:creationId xmlns:a16="http://schemas.microsoft.com/office/drawing/2014/main" id="{AA6FD29B-155A-420A-A2C5-D89C42F40619}"/>
              </a:ext>
            </a:extLst>
          </p:cNvPr>
          <p:cNvSpPr/>
          <p:nvPr/>
        </p:nvSpPr>
        <p:spPr>
          <a:xfrm rot="3424931">
            <a:off x="3693502" y="4032545"/>
            <a:ext cx="1563248" cy="523220"/>
          </a:xfrm>
          <a:prstGeom prst="rect">
            <a:avLst/>
          </a:prstGeom>
          <a:noFill/>
        </p:spPr>
        <p:txBody>
          <a:bodyPr wrap="none" lIns="91440" tIns="45720" rIns="91440" bIns="45720">
            <a:spAutoFit/>
          </a:bodyPr>
          <a:lstStyle/>
          <a:p>
            <a:pPr algn="ctr"/>
            <a:r>
              <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Manager</a:t>
            </a:r>
          </a:p>
        </p:txBody>
      </p:sp>
      <p:sp>
        <p:nvSpPr>
          <p:cNvPr id="12" name="Rectangle 11">
            <a:extLst>
              <a:ext uri="{FF2B5EF4-FFF2-40B4-BE49-F238E27FC236}">
                <a16:creationId xmlns:a16="http://schemas.microsoft.com/office/drawing/2014/main" id="{F95DC58C-1AF0-4926-864A-EB50FC03B273}"/>
              </a:ext>
            </a:extLst>
          </p:cNvPr>
          <p:cNvSpPr/>
          <p:nvPr/>
        </p:nvSpPr>
        <p:spPr>
          <a:xfrm>
            <a:off x="2382028" y="5911778"/>
            <a:ext cx="1475083" cy="492443"/>
          </a:xfrm>
          <a:prstGeom prst="rect">
            <a:avLst/>
          </a:prstGeom>
          <a:noFill/>
        </p:spPr>
        <p:txBody>
          <a:bodyPr wrap="none" lIns="91440" tIns="45720" rIns="91440" bIns="45720">
            <a:spAutoFit/>
          </a:bodyPr>
          <a:lstStyle/>
          <a:p>
            <a:pPr algn="ctr"/>
            <a:r>
              <a:rPr lang="en-US" sz="2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Guardian</a:t>
            </a:r>
          </a:p>
        </p:txBody>
      </p:sp>
      <p:sp>
        <p:nvSpPr>
          <p:cNvPr id="13" name="TextBox 12">
            <a:extLst>
              <a:ext uri="{FF2B5EF4-FFF2-40B4-BE49-F238E27FC236}">
                <a16:creationId xmlns:a16="http://schemas.microsoft.com/office/drawing/2014/main" id="{16890F64-7F35-4222-87A6-04CBB15CD295}"/>
              </a:ext>
            </a:extLst>
          </p:cNvPr>
          <p:cNvSpPr txBox="1"/>
          <p:nvPr/>
        </p:nvSpPr>
        <p:spPr>
          <a:xfrm>
            <a:off x="6105867" y="2878410"/>
            <a:ext cx="5596721" cy="3108543"/>
          </a:xfrm>
          <a:prstGeom prst="rect">
            <a:avLst/>
          </a:prstGeom>
          <a:noFill/>
        </p:spPr>
        <p:txBody>
          <a:bodyPr wrap="square" rtlCol="0">
            <a:spAutoFit/>
          </a:bodyPr>
          <a:lstStyle/>
          <a:p>
            <a:r>
              <a:rPr lang="en-US" sz="2800" dirty="0">
                <a:solidFill>
                  <a:schemeClr val="tx1">
                    <a:lumMod val="50000"/>
                    <a:lumOff val="50000"/>
                  </a:schemeClr>
                </a:solidFill>
                <a:latin typeface="Candara" panose="020E0502030303020204" pitchFamily="34" charset="0"/>
              </a:rPr>
              <a:t>Outer triangle depicts three sorts of supervisors: </a:t>
            </a:r>
            <a:r>
              <a:rPr lang="en-US" sz="2800" b="1" dirty="0">
                <a:solidFill>
                  <a:schemeClr val="tx1">
                    <a:lumMod val="50000"/>
                    <a:lumOff val="50000"/>
                  </a:schemeClr>
                </a:solidFill>
                <a:latin typeface="Candara" panose="020E0502030303020204" pitchFamily="34" charset="0"/>
              </a:rPr>
              <a:t>handlers</a:t>
            </a:r>
            <a:r>
              <a:rPr lang="en-US" sz="2800" dirty="0">
                <a:solidFill>
                  <a:schemeClr val="tx1">
                    <a:lumMod val="50000"/>
                    <a:lumOff val="50000"/>
                  </a:schemeClr>
                </a:solidFill>
                <a:latin typeface="Candara" panose="020E0502030303020204" pitchFamily="34" charset="0"/>
              </a:rPr>
              <a:t>, </a:t>
            </a:r>
            <a:r>
              <a:rPr lang="en-US" sz="2800" b="1" dirty="0">
                <a:solidFill>
                  <a:schemeClr val="tx1">
                    <a:lumMod val="50000"/>
                    <a:lumOff val="50000"/>
                  </a:schemeClr>
                </a:solidFill>
                <a:latin typeface="Candara" panose="020E0502030303020204" pitchFamily="34" charset="0"/>
              </a:rPr>
              <a:t>guardians</a:t>
            </a:r>
            <a:r>
              <a:rPr lang="en-US" sz="2800" dirty="0">
                <a:solidFill>
                  <a:schemeClr val="tx1">
                    <a:lumMod val="50000"/>
                    <a:lumOff val="50000"/>
                  </a:schemeClr>
                </a:solidFill>
                <a:latin typeface="Candara" panose="020E0502030303020204" pitchFamily="34" charset="0"/>
              </a:rPr>
              <a:t>, and </a:t>
            </a:r>
            <a:r>
              <a:rPr lang="en-US" sz="2800" b="1" dirty="0">
                <a:solidFill>
                  <a:schemeClr val="tx1">
                    <a:lumMod val="50000"/>
                    <a:lumOff val="50000"/>
                  </a:schemeClr>
                </a:solidFill>
                <a:latin typeface="Candara" panose="020E0502030303020204" pitchFamily="34" charset="0"/>
              </a:rPr>
              <a:t>place managers</a:t>
            </a:r>
            <a:r>
              <a:rPr lang="en-US" sz="2800" dirty="0">
                <a:solidFill>
                  <a:schemeClr val="tx1">
                    <a:lumMod val="50000"/>
                    <a:lumOff val="50000"/>
                  </a:schemeClr>
                </a:solidFill>
                <a:latin typeface="Candara" panose="020E0502030303020204" pitchFamily="34" charset="0"/>
              </a:rPr>
              <a:t>.</a:t>
            </a:r>
          </a:p>
          <a:p>
            <a:endParaRPr lang="en-US" sz="2800" dirty="0">
              <a:solidFill>
                <a:schemeClr val="tx1">
                  <a:lumMod val="50000"/>
                  <a:lumOff val="50000"/>
                </a:schemeClr>
              </a:solidFill>
              <a:latin typeface="Candara" panose="020E0502030303020204" pitchFamily="34" charset="0"/>
            </a:endParaRPr>
          </a:p>
          <a:p>
            <a:r>
              <a:rPr lang="en-US" sz="2800" dirty="0">
                <a:solidFill>
                  <a:srgbClr val="7030A0"/>
                </a:solidFill>
                <a:latin typeface="Candara" panose="020E0502030303020204" pitchFamily="34" charset="0"/>
              </a:rPr>
              <a:t>Handlers</a:t>
            </a:r>
            <a:r>
              <a:rPr lang="en-US" sz="2800" dirty="0">
                <a:solidFill>
                  <a:schemeClr val="tx1">
                    <a:lumMod val="50000"/>
                    <a:lumOff val="50000"/>
                  </a:schemeClr>
                </a:solidFill>
                <a:latin typeface="Candara" panose="020E0502030303020204" pitchFamily="34" charset="0"/>
              </a:rPr>
              <a:t> </a:t>
            </a:r>
            <a:r>
              <a:rPr lang="en-US" sz="2800" dirty="0">
                <a:solidFill>
                  <a:schemeClr val="tx1">
                    <a:lumMod val="50000"/>
                    <a:lumOff val="50000"/>
                  </a:schemeClr>
                </a:solidFill>
                <a:latin typeface="Candara" panose="020E0502030303020204" pitchFamily="34" charset="0"/>
                <a:sym typeface="Wingdings" panose="05000000000000000000" pitchFamily="2" charset="2"/>
              </a:rPr>
              <a:t> </a:t>
            </a:r>
            <a:r>
              <a:rPr lang="en-US" sz="2800" dirty="0">
                <a:solidFill>
                  <a:srgbClr val="7030A0"/>
                </a:solidFill>
                <a:latin typeface="Candara" panose="020E0502030303020204" pitchFamily="34" charset="0"/>
                <a:sym typeface="Wingdings" panose="05000000000000000000" pitchFamily="2" charset="2"/>
              </a:rPr>
              <a:t>offenders</a:t>
            </a:r>
          </a:p>
          <a:p>
            <a:r>
              <a:rPr lang="en-US" sz="2800" dirty="0">
                <a:solidFill>
                  <a:srgbClr val="7030A0"/>
                </a:solidFill>
                <a:latin typeface="Candara" panose="020E0502030303020204" pitchFamily="34" charset="0"/>
                <a:sym typeface="Wingdings" panose="05000000000000000000" pitchFamily="2" charset="2"/>
              </a:rPr>
              <a:t>Guardians</a:t>
            </a:r>
            <a:r>
              <a:rPr lang="en-US" sz="2800" dirty="0">
                <a:solidFill>
                  <a:schemeClr val="tx1">
                    <a:lumMod val="50000"/>
                    <a:lumOff val="50000"/>
                  </a:schemeClr>
                </a:solidFill>
                <a:latin typeface="Candara" panose="020E0502030303020204" pitchFamily="34" charset="0"/>
                <a:sym typeface="Wingdings" panose="05000000000000000000" pitchFamily="2" charset="2"/>
              </a:rPr>
              <a:t>  </a:t>
            </a:r>
            <a:r>
              <a:rPr lang="en-US" sz="2800" dirty="0">
                <a:solidFill>
                  <a:srgbClr val="7030A0"/>
                </a:solidFill>
                <a:latin typeface="Candara" panose="020E0502030303020204" pitchFamily="34" charset="0"/>
                <a:sym typeface="Wingdings" panose="05000000000000000000" pitchFamily="2" charset="2"/>
              </a:rPr>
              <a:t>targets/victims</a:t>
            </a:r>
          </a:p>
          <a:p>
            <a:r>
              <a:rPr lang="en-US" sz="2800" dirty="0">
                <a:solidFill>
                  <a:srgbClr val="7030A0"/>
                </a:solidFill>
                <a:latin typeface="Candara" panose="020E0502030303020204" pitchFamily="34" charset="0"/>
                <a:sym typeface="Wingdings" panose="05000000000000000000" pitchFamily="2" charset="2"/>
              </a:rPr>
              <a:t>Managers</a:t>
            </a:r>
            <a:r>
              <a:rPr lang="en-US" sz="2800" dirty="0">
                <a:solidFill>
                  <a:schemeClr val="tx1">
                    <a:lumMod val="50000"/>
                    <a:lumOff val="50000"/>
                  </a:schemeClr>
                </a:solidFill>
                <a:latin typeface="Candara" panose="020E0502030303020204" pitchFamily="34" charset="0"/>
                <a:sym typeface="Wingdings" panose="05000000000000000000" pitchFamily="2" charset="2"/>
              </a:rPr>
              <a:t>  </a:t>
            </a:r>
            <a:r>
              <a:rPr lang="en-US" sz="2800" dirty="0">
                <a:solidFill>
                  <a:srgbClr val="7030A0"/>
                </a:solidFill>
                <a:latin typeface="Candara" panose="020E0502030303020204" pitchFamily="34" charset="0"/>
                <a:sym typeface="Wingdings" panose="05000000000000000000" pitchFamily="2" charset="2"/>
              </a:rPr>
              <a:t>places</a:t>
            </a:r>
            <a:endParaRPr lang="en-US" sz="2800" dirty="0">
              <a:solidFill>
                <a:srgbClr val="7030A0"/>
              </a:solidFill>
              <a:latin typeface="Candara" panose="020E0502030303020204" pitchFamily="34" charset="0"/>
            </a:endParaRPr>
          </a:p>
        </p:txBody>
      </p:sp>
    </p:spTree>
    <p:extLst>
      <p:ext uri="{BB962C8B-B14F-4D97-AF65-F5344CB8AC3E}">
        <p14:creationId xmlns:p14="http://schemas.microsoft.com/office/powerpoint/2010/main" val="148508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7863-D6C1-4A56-8396-721B77862E3D}"/>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a:t>
            </a:r>
          </a:p>
        </p:txBody>
      </p:sp>
      <p:sp>
        <p:nvSpPr>
          <p:cNvPr id="13" name="TextBox 12">
            <a:extLst>
              <a:ext uri="{FF2B5EF4-FFF2-40B4-BE49-F238E27FC236}">
                <a16:creationId xmlns:a16="http://schemas.microsoft.com/office/drawing/2014/main" id="{16890F64-7F35-4222-87A6-04CBB15CD295}"/>
              </a:ext>
            </a:extLst>
          </p:cNvPr>
          <p:cNvSpPr txBox="1"/>
          <p:nvPr/>
        </p:nvSpPr>
        <p:spPr>
          <a:xfrm>
            <a:off x="1419226" y="1798828"/>
            <a:ext cx="10229850" cy="4154984"/>
          </a:xfrm>
          <a:prstGeom prst="rect">
            <a:avLst/>
          </a:prstGeom>
          <a:noFill/>
        </p:spPr>
        <p:txBody>
          <a:bodyPr wrap="square" rtlCol="0">
            <a:spAutoFit/>
          </a:bodyPr>
          <a:lstStyle/>
          <a:p>
            <a:r>
              <a:rPr lang="en-US" sz="2400" dirty="0">
                <a:solidFill>
                  <a:srgbClr val="7030A0"/>
                </a:solidFill>
                <a:latin typeface="Candara" panose="020E0502030303020204" pitchFamily="34" charset="0"/>
              </a:rPr>
              <a:t>Handlers</a:t>
            </a:r>
            <a:r>
              <a:rPr lang="en-US" sz="2400" dirty="0">
                <a:solidFill>
                  <a:schemeClr val="tx1">
                    <a:lumMod val="50000"/>
                    <a:lumOff val="50000"/>
                  </a:schemeClr>
                </a:solidFill>
                <a:latin typeface="Candara" panose="020E0502030303020204" pitchFamily="34" charset="0"/>
              </a:rPr>
              <a:t>: Someone who knows the offender well and can control their actions. Parents, siblings, teachers, friends, spouses, probation and parole officers…</a:t>
            </a:r>
          </a:p>
          <a:p>
            <a:endParaRPr lang="en-US" sz="2400" dirty="0">
              <a:solidFill>
                <a:schemeClr val="tx1">
                  <a:lumMod val="50000"/>
                  <a:lumOff val="50000"/>
                </a:schemeClr>
              </a:solidFill>
              <a:latin typeface="Candara" panose="020E0502030303020204" pitchFamily="34" charset="0"/>
            </a:endParaRPr>
          </a:p>
          <a:p>
            <a:r>
              <a:rPr lang="en-US" sz="2400" dirty="0">
                <a:solidFill>
                  <a:srgbClr val="7030A0"/>
                </a:solidFill>
                <a:latin typeface="Candara" panose="020E0502030303020204" pitchFamily="34" charset="0"/>
                <a:sym typeface="Wingdings" panose="05000000000000000000" pitchFamily="2" charset="2"/>
              </a:rPr>
              <a:t>Guardians: </a:t>
            </a:r>
            <a:r>
              <a:rPr lang="en-US" sz="2400" dirty="0">
                <a:solidFill>
                  <a:schemeClr val="tx1">
                    <a:lumMod val="50000"/>
                    <a:lumOff val="50000"/>
                  </a:schemeClr>
                </a:solidFill>
                <a:latin typeface="Candara" panose="020E0502030303020204" pitchFamily="34" charset="0"/>
                <a:sym typeface="Wingdings" panose="05000000000000000000" pitchFamily="2" charset="2"/>
              </a:rPr>
              <a:t>People who protect themselves, their belongs, or their friends, family, etc. Can also include police and private security, as well as technological adaptations (e.g. monitored CCTV)…</a:t>
            </a:r>
          </a:p>
          <a:p>
            <a:endParaRPr lang="en-US" sz="2400" dirty="0">
              <a:solidFill>
                <a:schemeClr val="tx1">
                  <a:lumMod val="50000"/>
                  <a:lumOff val="50000"/>
                </a:schemeClr>
              </a:solidFill>
              <a:latin typeface="Candara" panose="020E0502030303020204" pitchFamily="34" charset="0"/>
              <a:sym typeface="Wingdings" panose="05000000000000000000" pitchFamily="2" charset="2"/>
            </a:endParaRPr>
          </a:p>
          <a:p>
            <a:r>
              <a:rPr lang="en-US" sz="2400" dirty="0">
                <a:solidFill>
                  <a:srgbClr val="7030A0"/>
                </a:solidFill>
                <a:latin typeface="Candara" panose="020E0502030303020204" pitchFamily="34" charset="0"/>
                <a:sym typeface="Wingdings" panose="05000000000000000000" pitchFamily="2" charset="2"/>
              </a:rPr>
              <a:t>Managers: </a:t>
            </a:r>
            <a:r>
              <a:rPr lang="en-US" sz="2400" dirty="0">
                <a:solidFill>
                  <a:schemeClr val="tx1">
                    <a:lumMod val="50000"/>
                    <a:lumOff val="50000"/>
                  </a:schemeClr>
                </a:solidFill>
                <a:latin typeface="Candara" panose="020E0502030303020204" pitchFamily="34" charset="0"/>
                <a:sym typeface="Wingdings" panose="05000000000000000000" pitchFamily="2" charset="2"/>
              </a:rPr>
              <a:t>Owner or designated person responsible for controlling behavior in a specific location, e.g. bus driver, teacher, bar owner, landlords, flight attendants, bouncers…</a:t>
            </a:r>
            <a:endParaRPr lang="en-US" sz="2400" dirty="0">
              <a:solidFill>
                <a:schemeClr val="tx1">
                  <a:lumMod val="50000"/>
                  <a:lumOff val="50000"/>
                </a:schemeClr>
              </a:solidFill>
              <a:latin typeface="Candara" panose="020E0502030303020204" pitchFamily="34" charset="0"/>
            </a:endParaRPr>
          </a:p>
        </p:txBody>
      </p:sp>
    </p:spTree>
    <p:extLst>
      <p:ext uri="{BB962C8B-B14F-4D97-AF65-F5344CB8AC3E}">
        <p14:creationId xmlns:p14="http://schemas.microsoft.com/office/powerpoint/2010/main" val="556884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2BC2-AFCF-4707-AF12-A34B24680BCF}"/>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a:t>
            </a:r>
          </a:p>
        </p:txBody>
      </p:sp>
      <p:sp>
        <p:nvSpPr>
          <p:cNvPr id="3" name="Content Placeholder 2">
            <a:extLst>
              <a:ext uri="{FF2B5EF4-FFF2-40B4-BE49-F238E27FC236}">
                <a16:creationId xmlns:a16="http://schemas.microsoft.com/office/drawing/2014/main" id="{EC8967E4-D6E9-46FC-AE5D-A26E94ACEC6E}"/>
              </a:ext>
            </a:extLst>
          </p:cNvPr>
          <p:cNvSpPr>
            <a:spLocks noGrp="1"/>
          </p:cNvSpPr>
          <p:nvPr>
            <p:ph idx="1"/>
          </p:nvPr>
        </p:nvSpPr>
        <p:spPr/>
        <p:txBody>
          <a:bodyPr/>
          <a:lstStyle/>
          <a:p>
            <a:pPr marL="0" indent="0">
              <a:buNone/>
            </a:pPr>
            <a:r>
              <a:rPr lang="en-US" b="1" dirty="0">
                <a:solidFill>
                  <a:srgbClr val="7030A0"/>
                </a:solidFill>
                <a:latin typeface="Candara" panose="020E0502030303020204" pitchFamily="34" charset="0"/>
              </a:rPr>
              <a:t>Important take-aways:</a:t>
            </a:r>
          </a:p>
          <a:p>
            <a:pPr marL="0" indent="0">
              <a:buNone/>
            </a:pPr>
            <a:r>
              <a:rPr lang="en-US" dirty="0">
                <a:solidFill>
                  <a:schemeClr val="tx1">
                    <a:lumMod val="50000"/>
                    <a:lumOff val="50000"/>
                  </a:schemeClr>
                </a:solidFill>
                <a:latin typeface="Candara" panose="020E0502030303020204" pitchFamily="34" charset="0"/>
              </a:rPr>
              <a:t>	Most crime is ordinary</a:t>
            </a:r>
          </a:p>
          <a:p>
            <a:pPr marL="0" indent="0">
              <a:buNone/>
            </a:pPr>
            <a:r>
              <a:rPr lang="en-US" dirty="0">
                <a:solidFill>
                  <a:schemeClr val="tx1">
                    <a:lumMod val="50000"/>
                    <a:lumOff val="50000"/>
                  </a:schemeClr>
                </a:solidFill>
                <a:latin typeface="Candara" panose="020E0502030303020204" pitchFamily="34" charset="0"/>
              </a:rPr>
              <a:t>	Crime feeds off ordinary routines</a:t>
            </a:r>
          </a:p>
          <a:p>
            <a:pPr marL="0" indent="0">
              <a:buNone/>
            </a:pPr>
            <a:r>
              <a:rPr lang="en-US" dirty="0">
                <a:solidFill>
                  <a:schemeClr val="tx1">
                    <a:lumMod val="50000"/>
                    <a:lumOff val="50000"/>
                  </a:schemeClr>
                </a:solidFill>
                <a:latin typeface="Candara" panose="020E0502030303020204" pitchFamily="34" charset="0"/>
              </a:rPr>
              <a:t>	Offenders, targets, and guardians</a:t>
            </a:r>
          </a:p>
          <a:p>
            <a:pPr marL="0" indent="0">
              <a:buNone/>
            </a:pPr>
            <a:r>
              <a:rPr lang="en-US" dirty="0">
                <a:solidFill>
                  <a:schemeClr val="tx1">
                    <a:lumMod val="50000"/>
                    <a:lumOff val="50000"/>
                  </a:schemeClr>
                </a:solidFill>
                <a:latin typeface="Candara" panose="020E0502030303020204" pitchFamily="34" charset="0"/>
              </a:rPr>
              <a:t>	Not all crime analysis requires highly technical computing</a:t>
            </a:r>
          </a:p>
          <a:p>
            <a:pPr marL="0" indent="0">
              <a:buNone/>
            </a:pPr>
            <a:r>
              <a:rPr lang="en-US" dirty="0">
                <a:solidFill>
                  <a:schemeClr val="tx1">
                    <a:lumMod val="50000"/>
                    <a:lumOff val="50000"/>
                  </a:schemeClr>
                </a:solidFill>
                <a:latin typeface="Candara" panose="020E0502030303020204" pitchFamily="34" charset="0"/>
              </a:rPr>
              <a:t>	RAT can be applied to cyberspaces</a:t>
            </a:r>
          </a:p>
          <a:p>
            <a:pPr marL="0" indent="0">
              <a:buNone/>
            </a:pPr>
            <a:r>
              <a:rPr lang="en-US" dirty="0">
                <a:solidFill>
                  <a:schemeClr val="tx1">
                    <a:lumMod val="50000"/>
                    <a:lumOff val="50000"/>
                  </a:schemeClr>
                </a:solidFill>
                <a:latin typeface="Candara" panose="020E0502030303020204" pitchFamily="34" charset="0"/>
              </a:rPr>
              <a:t>	RAT works at both macro and micro levels</a:t>
            </a:r>
          </a:p>
        </p:txBody>
      </p:sp>
    </p:spTree>
    <p:extLst>
      <p:ext uri="{BB962C8B-B14F-4D97-AF65-F5344CB8AC3E}">
        <p14:creationId xmlns:p14="http://schemas.microsoft.com/office/powerpoint/2010/main" val="123589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F705-6F11-4A00-B7EB-9179BDD283FB}"/>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 Example</a:t>
            </a:r>
          </a:p>
        </p:txBody>
      </p:sp>
      <p:sp>
        <p:nvSpPr>
          <p:cNvPr id="3" name="Content Placeholder 2">
            <a:extLst>
              <a:ext uri="{FF2B5EF4-FFF2-40B4-BE49-F238E27FC236}">
                <a16:creationId xmlns:a16="http://schemas.microsoft.com/office/drawing/2014/main" id="{2576C464-2B42-48EC-9AC6-AA80C1A8DA33}"/>
              </a:ext>
            </a:extLst>
          </p:cNvPr>
          <p:cNvSpPr>
            <a:spLocks noGrp="1"/>
          </p:cNvSpPr>
          <p:nvPr>
            <p:ph idx="1"/>
          </p:nvPr>
        </p:nvSpPr>
        <p:spPr>
          <a:xfrm>
            <a:off x="5686424" y="2105779"/>
            <a:ext cx="6138953" cy="4351338"/>
          </a:xfrm>
        </p:spPr>
        <p:txBody>
          <a:bodyPr/>
          <a:lstStyle/>
          <a:p>
            <a:pPr marL="0" indent="0">
              <a:buNone/>
            </a:pPr>
            <a:r>
              <a:rPr lang="en-US" dirty="0">
                <a:solidFill>
                  <a:schemeClr val="tx1">
                    <a:lumMod val="50000"/>
                    <a:lumOff val="50000"/>
                  </a:schemeClr>
                </a:solidFill>
                <a:latin typeface="Candara" panose="020E0502030303020204" pitchFamily="34" charset="0"/>
              </a:rPr>
              <a:t>A city park near a local high school has been repeatedly vandalized, including graffiti and property damage. The crimes seem to take place between 4pm and midnight. The condition of the park means that families with young children don’t want to go there anymore, and the problem seems to be getting worse.</a:t>
            </a:r>
          </a:p>
          <a:p>
            <a:pPr marL="0" indent="0">
              <a:buNone/>
            </a:pPr>
            <a:endParaRPr lang="en-US" dirty="0">
              <a:solidFill>
                <a:schemeClr val="tx1">
                  <a:lumMod val="50000"/>
                  <a:lumOff val="50000"/>
                </a:schemeClr>
              </a:solidFill>
              <a:latin typeface="Candara" panose="020E0502030303020204" pitchFamily="34" charset="0"/>
            </a:endParaRPr>
          </a:p>
        </p:txBody>
      </p:sp>
      <p:sp>
        <p:nvSpPr>
          <p:cNvPr id="4" name="Isosceles Triangle 3">
            <a:extLst>
              <a:ext uri="{FF2B5EF4-FFF2-40B4-BE49-F238E27FC236}">
                <a16:creationId xmlns:a16="http://schemas.microsoft.com/office/drawing/2014/main" id="{3ED5D161-AEC2-41AE-9077-5E9C1A58A59A}"/>
              </a:ext>
            </a:extLst>
          </p:cNvPr>
          <p:cNvSpPr/>
          <p:nvPr/>
        </p:nvSpPr>
        <p:spPr>
          <a:xfrm>
            <a:off x="804995" y="2095877"/>
            <a:ext cx="4343400" cy="3276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Isosceles Triangle 4">
            <a:extLst>
              <a:ext uri="{FF2B5EF4-FFF2-40B4-BE49-F238E27FC236}">
                <a16:creationId xmlns:a16="http://schemas.microsoft.com/office/drawing/2014/main" id="{3BBB3B7C-2DC7-4252-BEA3-5E13F7D1BCFA}"/>
              </a:ext>
            </a:extLst>
          </p:cNvPr>
          <p:cNvSpPr/>
          <p:nvPr/>
        </p:nvSpPr>
        <p:spPr>
          <a:xfrm>
            <a:off x="1557470" y="2700451"/>
            <a:ext cx="2838450" cy="22860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a:extLst>
              <a:ext uri="{FF2B5EF4-FFF2-40B4-BE49-F238E27FC236}">
                <a16:creationId xmlns:a16="http://schemas.microsoft.com/office/drawing/2014/main" id="{E033DE12-30B8-4622-9ACC-7D6DE84D0DEB}"/>
              </a:ext>
            </a:extLst>
          </p:cNvPr>
          <p:cNvSpPr/>
          <p:nvPr/>
        </p:nvSpPr>
        <p:spPr>
          <a:xfrm rot="18089118">
            <a:off x="1148888" y="3639439"/>
            <a:ext cx="1746758" cy="523220"/>
          </a:xfrm>
          <a:prstGeom prst="rect">
            <a:avLst/>
          </a:prstGeom>
          <a:noFill/>
        </p:spPr>
        <p:txBody>
          <a:bodyPr wrap="square" lIns="91440" tIns="45720" rIns="91440" bIns="45720">
            <a:spAutoFit/>
          </a:bodyPr>
          <a:lstStyle/>
          <a:p>
            <a:pPr algn="ctr"/>
            <a:r>
              <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Offender</a:t>
            </a:r>
          </a:p>
        </p:txBody>
      </p:sp>
      <p:sp>
        <p:nvSpPr>
          <p:cNvPr id="7" name="Rectangle 6">
            <a:extLst>
              <a:ext uri="{FF2B5EF4-FFF2-40B4-BE49-F238E27FC236}">
                <a16:creationId xmlns:a16="http://schemas.microsoft.com/office/drawing/2014/main" id="{0BFFF460-F800-40AE-A400-DE2F12F28631}"/>
              </a:ext>
            </a:extLst>
          </p:cNvPr>
          <p:cNvSpPr/>
          <p:nvPr/>
        </p:nvSpPr>
        <p:spPr>
          <a:xfrm rot="3550781">
            <a:off x="3404103" y="3614600"/>
            <a:ext cx="987771" cy="523220"/>
          </a:xfrm>
          <a:prstGeom prst="rect">
            <a:avLst/>
          </a:prstGeom>
          <a:noFill/>
        </p:spPr>
        <p:txBody>
          <a:bodyPr wrap="none" lIns="91440" tIns="45720" rIns="91440" bIns="45720">
            <a:spAutoFit/>
          </a:bodyPr>
          <a:lstStyle/>
          <a:p>
            <a:pPr algn="ctr"/>
            <a:r>
              <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Place</a:t>
            </a:r>
          </a:p>
        </p:txBody>
      </p:sp>
      <p:sp>
        <p:nvSpPr>
          <p:cNvPr id="8" name="Rectangle 7">
            <a:extLst>
              <a:ext uri="{FF2B5EF4-FFF2-40B4-BE49-F238E27FC236}">
                <a16:creationId xmlns:a16="http://schemas.microsoft.com/office/drawing/2014/main" id="{623AF00A-6DF1-4319-88BB-5C5C5C7DAA0A}"/>
              </a:ext>
            </a:extLst>
          </p:cNvPr>
          <p:cNvSpPr/>
          <p:nvPr/>
        </p:nvSpPr>
        <p:spPr>
          <a:xfrm>
            <a:off x="1954357" y="4899431"/>
            <a:ext cx="2056782" cy="492443"/>
          </a:xfrm>
          <a:prstGeom prst="rect">
            <a:avLst/>
          </a:prstGeom>
          <a:noFill/>
        </p:spPr>
        <p:txBody>
          <a:bodyPr wrap="none" lIns="91440" tIns="45720" rIns="91440" bIns="45720">
            <a:spAutoFit/>
          </a:bodyPr>
          <a:lstStyle/>
          <a:p>
            <a:pPr algn="ctr"/>
            <a:r>
              <a:rPr lang="en-US" sz="2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anose="020E0502030303020204" pitchFamily="34" charset="0"/>
              </a:rPr>
              <a:t>Target/Victim</a:t>
            </a:r>
          </a:p>
        </p:txBody>
      </p:sp>
      <p:sp>
        <p:nvSpPr>
          <p:cNvPr id="9" name="Rectangle 8">
            <a:extLst>
              <a:ext uri="{FF2B5EF4-FFF2-40B4-BE49-F238E27FC236}">
                <a16:creationId xmlns:a16="http://schemas.microsoft.com/office/drawing/2014/main" id="{FEDDBE19-1641-4603-AE25-435EB568086D}"/>
              </a:ext>
            </a:extLst>
          </p:cNvPr>
          <p:cNvSpPr/>
          <p:nvPr/>
        </p:nvSpPr>
        <p:spPr>
          <a:xfrm>
            <a:off x="2385469" y="3951497"/>
            <a:ext cx="1194558" cy="523220"/>
          </a:xfrm>
          <a:prstGeom prst="rect">
            <a:avLst/>
          </a:prstGeom>
          <a:noFill/>
        </p:spPr>
        <p:txBody>
          <a:bodyPr wrap="none" lIns="91440" tIns="45720" rIns="91440" bIns="45720">
            <a:spAutoFit/>
          </a:bodyPr>
          <a:lstStyle/>
          <a:p>
            <a:pPr algn="ctr"/>
            <a:r>
              <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ndara" panose="020E0502030303020204" pitchFamily="34" charset="0"/>
              </a:rPr>
              <a:t>CRIME</a:t>
            </a:r>
          </a:p>
        </p:txBody>
      </p:sp>
      <p:sp>
        <p:nvSpPr>
          <p:cNvPr id="10" name="Rectangle 9">
            <a:extLst>
              <a:ext uri="{FF2B5EF4-FFF2-40B4-BE49-F238E27FC236}">
                <a16:creationId xmlns:a16="http://schemas.microsoft.com/office/drawing/2014/main" id="{01A9FDDF-1A82-4390-959C-B57187AF32B7}"/>
              </a:ext>
            </a:extLst>
          </p:cNvPr>
          <p:cNvSpPr/>
          <p:nvPr/>
        </p:nvSpPr>
        <p:spPr>
          <a:xfrm rot="18211480">
            <a:off x="881903" y="3403894"/>
            <a:ext cx="1404552" cy="523220"/>
          </a:xfrm>
          <a:prstGeom prst="rect">
            <a:avLst/>
          </a:prstGeom>
          <a:noFill/>
        </p:spPr>
        <p:txBody>
          <a:bodyPr wrap="none" lIns="91440" tIns="45720" rIns="91440" bIns="45720">
            <a:spAutoFit/>
          </a:bodyPr>
          <a:lstStyle/>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Handler</a:t>
            </a:r>
            <a:endParaRPr lang="en-US" sz="2800" b="1" dirty="0">
              <a:ln w="1270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ndara" panose="020E0502030303020204" pitchFamily="34" charset="0"/>
            </a:endParaRPr>
          </a:p>
        </p:txBody>
      </p:sp>
      <p:sp>
        <p:nvSpPr>
          <p:cNvPr id="11" name="Rectangle 10">
            <a:extLst>
              <a:ext uri="{FF2B5EF4-FFF2-40B4-BE49-F238E27FC236}">
                <a16:creationId xmlns:a16="http://schemas.microsoft.com/office/drawing/2014/main" id="{5930D547-9563-4879-8486-E7612EBEE605}"/>
              </a:ext>
            </a:extLst>
          </p:cNvPr>
          <p:cNvSpPr/>
          <p:nvPr/>
        </p:nvSpPr>
        <p:spPr>
          <a:xfrm rot="3424931">
            <a:off x="3550627" y="3403895"/>
            <a:ext cx="1563248" cy="523220"/>
          </a:xfrm>
          <a:prstGeom prst="rect">
            <a:avLst/>
          </a:prstGeom>
          <a:noFill/>
        </p:spPr>
        <p:txBody>
          <a:bodyPr wrap="none" lIns="91440" tIns="45720" rIns="91440" bIns="45720">
            <a:spAutoFit/>
          </a:bodyPr>
          <a:lstStyle/>
          <a:p>
            <a:pPr algn="ctr"/>
            <a:r>
              <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Manager</a:t>
            </a:r>
          </a:p>
        </p:txBody>
      </p:sp>
      <p:sp>
        <p:nvSpPr>
          <p:cNvPr id="12" name="Rectangle 11">
            <a:extLst>
              <a:ext uri="{FF2B5EF4-FFF2-40B4-BE49-F238E27FC236}">
                <a16:creationId xmlns:a16="http://schemas.microsoft.com/office/drawing/2014/main" id="{4BEC86F4-CB43-4217-A5E1-5A5460DB9127}"/>
              </a:ext>
            </a:extLst>
          </p:cNvPr>
          <p:cNvSpPr/>
          <p:nvPr/>
        </p:nvSpPr>
        <p:spPr>
          <a:xfrm>
            <a:off x="2239153" y="5283128"/>
            <a:ext cx="1475083" cy="492443"/>
          </a:xfrm>
          <a:prstGeom prst="rect">
            <a:avLst/>
          </a:prstGeom>
          <a:noFill/>
        </p:spPr>
        <p:txBody>
          <a:bodyPr wrap="none" lIns="91440" tIns="45720" rIns="91440" bIns="45720">
            <a:spAutoFit/>
          </a:bodyPr>
          <a:lstStyle/>
          <a:p>
            <a:pPr algn="ctr"/>
            <a:r>
              <a:rPr lang="en-US" sz="2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anose="020E0502030303020204" pitchFamily="34" charset="0"/>
              </a:rPr>
              <a:t>Guardian</a:t>
            </a:r>
          </a:p>
        </p:txBody>
      </p:sp>
    </p:spTree>
    <p:extLst>
      <p:ext uri="{BB962C8B-B14F-4D97-AF65-F5344CB8AC3E}">
        <p14:creationId xmlns:p14="http://schemas.microsoft.com/office/powerpoint/2010/main" val="83121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3DEE-E244-4FF4-BCB0-1E288DAE935F}"/>
              </a:ext>
            </a:extLst>
          </p:cNvPr>
          <p:cNvSpPr>
            <a:spLocks noGrp="1"/>
          </p:cNvSpPr>
          <p:nvPr>
            <p:ph type="title"/>
          </p:nvPr>
        </p:nvSpPr>
        <p:spPr/>
        <p:txBody>
          <a:bodyPr/>
          <a:lstStyle/>
          <a:p>
            <a:r>
              <a:rPr lang="en-US" dirty="0">
                <a:solidFill>
                  <a:srgbClr val="7030A0"/>
                </a:solidFill>
                <a:latin typeface="Candara" panose="020E0502030303020204" pitchFamily="34" charset="0"/>
              </a:rPr>
              <a:t>Routine Activities Theory: Your turn!</a:t>
            </a:r>
          </a:p>
        </p:txBody>
      </p:sp>
      <p:sp>
        <p:nvSpPr>
          <p:cNvPr id="3" name="Content Placeholder 2">
            <a:extLst>
              <a:ext uri="{FF2B5EF4-FFF2-40B4-BE49-F238E27FC236}">
                <a16:creationId xmlns:a16="http://schemas.microsoft.com/office/drawing/2014/main" id="{2B32285B-E0ED-4D29-9E47-3F591D7246A1}"/>
              </a:ext>
            </a:extLst>
          </p:cNvPr>
          <p:cNvSpPr>
            <a:spLocks noGrp="1"/>
          </p:cNvSpPr>
          <p:nvPr>
            <p:ph idx="1"/>
          </p:nvPr>
        </p:nvSpPr>
        <p:spPr/>
        <p:txBody>
          <a:bodyPr/>
          <a:lstStyle/>
          <a:p>
            <a:pPr marL="0" indent="0">
              <a:buNone/>
            </a:pPr>
            <a:r>
              <a:rPr lang="en-US" dirty="0">
                <a:solidFill>
                  <a:schemeClr val="tx1">
                    <a:lumMod val="50000"/>
                    <a:lumOff val="50000"/>
                  </a:schemeClr>
                </a:solidFill>
                <a:latin typeface="Candara" panose="020E0502030303020204" pitchFamily="34" charset="0"/>
              </a:rPr>
              <a:t>Count off into 6 groups.</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For your problem, identify </a:t>
            </a:r>
            <a:r>
              <a:rPr lang="en-US" b="1" dirty="0">
                <a:solidFill>
                  <a:srgbClr val="7030A0"/>
                </a:solidFill>
                <a:latin typeface="Candara" panose="020E0502030303020204" pitchFamily="34" charset="0"/>
              </a:rPr>
              <a:t>offenders</a:t>
            </a:r>
            <a:r>
              <a:rPr lang="en-US" dirty="0">
                <a:solidFill>
                  <a:schemeClr val="tx1">
                    <a:lumMod val="50000"/>
                    <a:lumOff val="50000"/>
                  </a:schemeClr>
                </a:solidFill>
                <a:latin typeface="Candara" panose="020E0502030303020204" pitchFamily="34" charset="0"/>
              </a:rPr>
              <a:t>, </a:t>
            </a:r>
            <a:r>
              <a:rPr lang="en-US" b="1" dirty="0">
                <a:solidFill>
                  <a:srgbClr val="7030A0"/>
                </a:solidFill>
                <a:latin typeface="Candara" panose="020E0502030303020204" pitchFamily="34" charset="0"/>
              </a:rPr>
              <a:t>targets/victims</a:t>
            </a:r>
            <a:r>
              <a:rPr lang="en-US" dirty="0">
                <a:solidFill>
                  <a:schemeClr val="tx1">
                    <a:lumMod val="50000"/>
                    <a:lumOff val="50000"/>
                  </a:schemeClr>
                </a:solidFill>
                <a:latin typeface="Candara" panose="020E0502030303020204" pitchFamily="34" charset="0"/>
              </a:rPr>
              <a:t>, </a:t>
            </a:r>
            <a:r>
              <a:rPr lang="en-US" b="1" dirty="0">
                <a:solidFill>
                  <a:srgbClr val="7030A0"/>
                </a:solidFill>
                <a:latin typeface="Candara" panose="020E0502030303020204" pitchFamily="34" charset="0"/>
              </a:rPr>
              <a:t>place</a:t>
            </a:r>
            <a:r>
              <a:rPr lang="en-US" dirty="0">
                <a:solidFill>
                  <a:schemeClr val="tx1">
                    <a:lumMod val="50000"/>
                    <a:lumOff val="50000"/>
                  </a:schemeClr>
                </a:solidFill>
                <a:latin typeface="Candara" panose="020E0502030303020204" pitchFamily="34" charset="0"/>
              </a:rPr>
              <a:t> (and time), and potential </a:t>
            </a:r>
            <a:r>
              <a:rPr lang="en-US" b="1" dirty="0">
                <a:solidFill>
                  <a:srgbClr val="7030A0"/>
                </a:solidFill>
                <a:latin typeface="Candara" panose="020E0502030303020204" pitchFamily="34" charset="0"/>
              </a:rPr>
              <a:t>handlers</a:t>
            </a:r>
            <a:r>
              <a:rPr lang="en-US" dirty="0">
                <a:solidFill>
                  <a:schemeClr val="tx1">
                    <a:lumMod val="50000"/>
                    <a:lumOff val="50000"/>
                  </a:schemeClr>
                </a:solidFill>
                <a:latin typeface="Candara" panose="020E0502030303020204" pitchFamily="34" charset="0"/>
              </a:rPr>
              <a:t>, </a:t>
            </a:r>
            <a:r>
              <a:rPr lang="en-US" b="1" dirty="0">
                <a:solidFill>
                  <a:srgbClr val="7030A0"/>
                </a:solidFill>
                <a:latin typeface="Candara" panose="020E0502030303020204" pitchFamily="34" charset="0"/>
              </a:rPr>
              <a:t>guardians</a:t>
            </a:r>
            <a:r>
              <a:rPr lang="en-US" dirty="0">
                <a:solidFill>
                  <a:schemeClr val="tx1">
                    <a:lumMod val="50000"/>
                    <a:lumOff val="50000"/>
                  </a:schemeClr>
                </a:solidFill>
                <a:latin typeface="Candara" panose="020E0502030303020204" pitchFamily="34" charset="0"/>
              </a:rPr>
              <a:t>, and </a:t>
            </a:r>
            <a:r>
              <a:rPr lang="en-US" b="1" dirty="0">
                <a:solidFill>
                  <a:srgbClr val="7030A0"/>
                </a:solidFill>
                <a:latin typeface="Candara" panose="020E0502030303020204" pitchFamily="34" charset="0"/>
              </a:rPr>
              <a:t>managers</a:t>
            </a:r>
            <a:r>
              <a:rPr lang="en-US" dirty="0">
                <a:solidFill>
                  <a:schemeClr val="tx1">
                    <a:lumMod val="50000"/>
                    <a:lumOff val="50000"/>
                  </a:schemeClr>
                </a:solidFill>
                <a:latin typeface="Candara" panose="020E0502030303020204" pitchFamily="34" charset="0"/>
              </a:rPr>
              <a:t>.</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How could you reduce this crime problem by manipulating elements of the crime triangle?</a:t>
            </a:r>
          </a:p>
        </p:txBody>
      </p:sp>
    </p:spTree>
    <p:extLst>
      <p:ext uri="{BB962C8B-B14F-4D97-AF65-F5344CB8AC3E}">
        <p14:creationId xmlns:p14="http://schemas.microsoft.com/office/powerpoint/2010/main" val="6982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D5082-0673-46C2-B87A-BD8F6AB549EA}"/>
              </a:ext>
            </a:extLst>
          </p:cNvPr>
          <p:cNvSpPr>
            <a:spLocks noGrp="1"/>
          </p:cNvSpPr>
          <p:nvPr>
            <p:ph type="title"/>
          </p:nvPr>
        </p:nvSpPr>
        <p:spPr/>
        <p:txBody>
          <a:bodyPr/>
          <a:lstStyle/>
          <a:p>
            <a:r>
              <a:rPr lang="en-US" dirty="0">
                <a:solidFill>
                  <a:srgbClr val="7030A0"/>
                </a:solidFill>
                <a:latin typeface="Candara" panose="020E0502030303020204" pitchFamily="34" charset="0"/>
              </a:rPr>
              <a:t>AGENDA</a:t>
            </a:r>
          </a:p>
        </p:txBody>
      </p:sp>
      <p:sp>
        <p:nvSpPr>
          <p:cNvPr id="3" name="Content Placeholder 2">
            <a:extLst>
              <a:ext uri="{FF2B5EF4-FFF2-40B4-BE49-F238E27FC236}">
                <a16:creationId xmlns:a16="http://schemas.microsoft.com/office/drawing/2014/main" id="{93921D67-9A13-4556-B348-0DFF4575A8DD}"/>
              </a:ext>
            </a:extLst>
          </p:cNvPr>
          <p:cNvSpPr>
            <a:spLocks noGrp="1"/>
          </p:cNvSpPr>
          <p:nvPr>
            <p:ph idx="1"/>
          </p:nvPr>
        </p:nvSpPr>
        <p:spPr/>
        <p:txBody>
          <a:bodyPr/>
          <a:lstStyle/>
          <a:p>
            <a:pPr marL="0" indent="0">
              <a:buNone/>
            </a:pPr>
            <a:r>
              <a:rPr lang="en-US" dirty="0">
                <a:solidFill>
                  <a:schemeClr val="tx1">
                    <a:lumMod val="50000"/>
                    <a:lumOff val="50000"/>
                  </a:schemeClr>
                </a:solidFill>
                <a:latin typeface="Candara" panose="020E0502030303020204" pitchFamily="34" charset="0"/>
              </a:rPr>
              <a:t>Intro to </a:t>
            </a:r>
            <a:r>
              <a:rPr lang="en-US">
                <a:solidFill>
                  <a:schemeClr val="tx1">
                    <a:lumMod val="50000"/>
                    <a:lumOff val="50000"/>
                  </a:schemeClr>
                </a:solidFill>
                <a:latin typeface="Candara" panose="020E0502030303020204" pitchFamily="34" charset="0"/>
              </a:rPr>
              <a:t>final projects</a:t>
            </a:r>
            <a:endParaRPr lang="en-US" dirty="0">
              <a:solidFill>
                <a:schemeClr val="tx1">
                  <a:lumMod val="50000"/>
                  <a:lumOff val="50000"/>
                </a:schemeClr>
              </a:solidFill>
              <a:latin typeface="Candara" panose="020E0502030303020204" pitchFamily="34" charset="0"/>
            </a:endParaRP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Environmental vs Traditional Criminology</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Rational Choice Theory</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Routine Activities Theory</a:t>
            </a:r>
          </a:p>
        </p:txBody>
      </p:sp>
    </p:spTree>
    <p:extLst>
      <p:ext uri="{BB962C8B-B14F-4D97-AF65-F5344CB8AC3E}">
        <p14:creationId xmlns:p14="http://schemas.microsoft.com/office/powerpoint/2010/main" val="96535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1108-943D-4058-8DF1-639DB0475415}"/>
              </a:ext>
            </a:extLst>
          </p:cNvPr>
          <p:cNvSpPr>
            <a:spLocks noGrp="1"/>
          </p:cNvSpPr>
          <p:nvPr>
            <p:ph type="title"/>
          </p:nvPr>
        </p:nvSpPr>
        <p:spPr/>
        <p:txBody>
          <a:bodyPr/>
          <a:lstStyle/>
          <a:p>
            <a:r>
              <a:rPr lang="en-US" dirty="0">
                <a:solidFill>
                  <a:srgbClr val="7030A0"/>
                </a:solidFill>
                <a:latin typeface="Candara" panose="020E0502030303020204" pitchFamily="34" charset="0"/>
              </a:rPr>
              <a:t>Environmental Criminology</a:t>
            </a:r>
          </a:p>
        </p:txBody>
      </p:sp>
      <p:sp>
        <p:nvSpPr>
          <p:cNvPr id="3" name="Content Placeholder 2">
            <a:extLst>
              <a:ext uri="{FF2B5EF4-FFF2-40B4-BE49-F238E27FC236}">
                <a16:creationId xmlns:a16="http://schemas.microsoft.com/office/drawing/2014/main" id="{032AE7DF-FB71-47F4-82E2-0DC7516F2AD7}"/>
              </a:ext>
            </a:extLst>
          </p:cNvPr>
          <p:cNvSpPr>
            <a:spLocks noGrp="1"/>
          </p:cNvSpPr>
          <p:nvPr>
            <p:ph idx="1"/>
          </p:nvPr>
        </p:nvSpPr>
        <p:spPr/>
        <p:txBody>
          <a:bodyPr>
            <a:normAutofit lnSpcReduction="10000"/>
          </a:bodyPr>
          <a:lstStyle/>
          <a:p>
            <a:pPr marL="0" indent="0">
              <a:buNone/>
            </a:pPr>
            <a:r>
              <a:rPr lang="en-US" dirty="0">
                <a:solidFill>
                  <a:schemeClr val="tx1">
                    <a:lumMod val="50000"/>
                    <a:lumOff val="50000"/>
                  </a:schemeClr>
                </a:solidFill>
                <a:latin typeface="Candara" panose="020E0502030303020204" pitchFamily="34" charset="0"/>
              </a:rPr>
              <a:t>“Traditional” criminology tries to explain root causes of crime – why people become “criminals”</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rgbClr val="7030A0"/>
                </a:solidFill>
                <a:latin typeface="Candara" panose="020E0502030303020204" pitchFamily="34" charset="0"/>
              </a:rPr>
              <a:t>Micro level: </a:t>
            </a:r>
          </a:p>
          <a:p>
            <a:pPr marL="0" indent="0">
              <a:buNone/>
            </a:pPr>
            <a:r>
              <a:rPr lang="en-US" dirty="0">
                <a:solidFill>
                  <a:schemeClr val="tx1">
                    <a:lumMod val="50000"/>
                    <a:lumOff val="50000"/>
                  </a:schemeClr>
                </a:solidFill>
                <a:latin typeface="Candara" panose="020E0502030303020204" pitchFamily="34" charset="0"/>
              </a:rPr>
              <a:t>	individual characteristics </a:t>
            </a:r>
            <a:r>
              <a:rPr lang="en-US" dirty="0">
                <a:solidFill>
                  <a:schemeClr val="tx1">
                    <a:lumMod val="50000"/>
                    <a:lumOff val="50000"/>
                  </a:schemeClr>
                </a:solidFill>
                <a:latin typeface="Candara" panose="020E0502030303020204" pitchFamily="34" charset="0"/>
                <a:sym typeface="Wingdings" panose="05000000000000000000" pitchFamily="2" charset="2"/>
              </a:rPr>
              <a:t> higher individual criminality</a:t>
            </a:r>
            <a:endParaRPr lang="en-US" dirty="0">
              <a:solidFill>
                <a:schemeClr val="tx1">
                  <a:lumMod val="50000"/>
                  <a:lumOff val="50000"/>
                </a:schemeClr>
              </a:solidFill>
              <a:latin typeface="Candara" panose="020E0502030303020204" pitchFamily="34" charset="0"/>
            </a:endParaRPr>
          </a:p>
          <a:p>
            <a:pPr marL="0" indent="0">
              <a:buNone/>
            </a:pPr>
            <a:r>
              <a:rPr lang="en-US" b="1" dirty="0">
                <a:solidFill>
                  <a:srgbClr val="7030A0"/>
                </a:solidFill>
                <a:latin typeface="Candara" panose="020E0502030303020204" pitchFamily="34" charset="0"/>
              </a:rPr>
              <a:t>Macro level: </a:t>
            </a:r>
          </a:p>
          <a:p>
            <a:pPr marL="0" indent="0">
              <a:buNone/>
            </a:pPr>
            <a:r>
              <a:rPr lang="en-US" dirty="0">
                <a:solidFill>
                  <a:schemeClr val="tx1">
                    <a:lumMod val="50000"/>
                    <a:lumOff val="50000"/>
                  </a:schemeClr>
                </a:solidFill>
                <a:latin typeface="Candara" panose="020E0502030303020204" pitchFamily="34" charset="0"/>
              </a:rPr>
              <a:t>	structural factors </a:t>
            </a:r>
            <a:r>
              <a:rPr lang="en-US" dirty="0">
                <a:solidFill>
                  <a:schemeClr val="tx1">
                    <a:lumMod val="50000"/>
                    <a:lumOff val="50000"/>
                  </a:schemeClr>
                </a:solidFill>
                <a:latin typeface="Candara" panose="020E0502030303020204" pitchFamily="34" charset="0"/>
                <a:sym typeface="Wingdings" panose="05000000000000000000" pitchFamily="2" charset="2"/>
              </a:rPr>
              <a:t> high rates of crime in an area/population</a:t>
            </a:r>
          </a:p>
          <a:p>
            <a:pPr marL="0" indent="0">
              <a:buNone/>
            </a:pPr>
            <a:endParaRPr lang="en-US" dirty="0">
              <a:solidFill>
                <a:schemeClr val="tx1">
                  <a:lumMod val="50000"/>
                  <a:lumOff val="50000"/>
                </a:schemeClr>
              </a:solidFill>
              <a:latin typeface="Candara" panose="020E0502030303020204" pitchFamily="34" charset="0"/>
              <a:sym typeface="Wingdings" panose="05000000000000000000" pitchFamily="2" charset="2"/>
            </a:endParaRPr>
          </a:p>
          <a:p>
            <a:pPr marL="0" indent="0">
              <a:buNone/>
            </a:pPr>
            <a:r>
              <a:rPr lang="en-US" dirty="0">
                <a:solidFill>
                  <a:schemeClr val="tx1">
                    <a:lumMod val="50000"/>
                    <a:lumOff val="50000"/>
                  </a:schemeClr>
                </a:solidFill>
                <a:latin typeface="Candara" panose="020E0502030303020204" pitchFamily="34" charset="0"/>
              </a:rPr>
              <a:t>Some theories work on both micro and macro levels.</a:t>
            </a:r>
          </a:p>
        </p:txBody>
      </p:sp>
    </p:spTree>
    <p:extLst>
      <p:ext uri="{BB962C8B-B14F-4D97-AF65-F5344CB8AC3E}">
        <p14:creationId xmlns:p14="http://schemas.microsoft.com/office/powerpoint/2010/main" val="408540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2C5E6-8189-4EC3-A598-5080AA7D48B3}"/>
              </a:ext>
            </a:extLst>
          </p:cNvPr>
          <p:cNvSpPr>
            <a:spLocks noGrp="1"/>
          </p:cNvSpPr>
          <p:nvPr>
            <p:ph type="title"/>
          </p:nvPr>
        </p:nvSpPr>
        <p:spPr/>
        <p:txBody>
          <a:bodyPr/>
          <a:lstStyle/>
          <a:p>
            <a:r>
              <a:rPr lang="en-US" dirty="0">
                <a:solidFill>
                  <a:srgbClr val="7030A0"/>
                </a:solidFill>
                <a:latin typeface="Candara" panose="020E0502030303020204" pitchFamily="34" charset="0"/>
              </a:rPr>
              <a:t>Environmental Criminology</a:t>
            </a:r>
          </a:p>
        </p:txBody>
      </p:sp>
      <p:sp>
        <p:nvSpPr>
          <p:cNvPr id="3" name="Content Placeholder 2">
            <a:extLst>
              <a:ext uri="{FF2B5EF4-FFF2-40B4-BE49-F238E27FC236}">
                <a16:creationId xmlns:a16="http://schemas.microsoft.com/office/drawing/2014/main" id="{EBD19D75-3E09-4AD4-9092-CEC62D1DF573}"/>
              </a:ext>
            </a:extLst>
          </p:cNvPr>
          <p:cNvSpPr>
            <a:spLocks noGrp="1"/>
          </p:cNvSpPr>
          <p:nvPr>
            <p:ph idx="1"/>
          </p:nvPr>
        </p:nvSpPr>
        <p:spPr/>
        <p:txBody>
          <a:bodyPr/>
          <a:lstStyle/>
          <a:p>
            <a:pPr marL="0" indent="0">
              <a:buNone/>
            </a:pPr>
            <a:r>
              <a:rPr lang="en-US" dirty="0">
                <a:solidFill>
                  <a:schemeClr val="tx1">
                    <a:lumMod val="50000"/>
                    <a:lumOff val="50000"/>
                  </a:schemeClr>
                </a:solidFill>
                <a:latin typeface="Candara" panose="020E0502030303020204" pitchFamily="34" charset="0"/>
              </a:rPr>
              <a:t>Environmental criminology focuses on aspects of </a:t>
            </a:r>
            <a:r>
              <a:rPr lang="en-US" b="1" dirty="0">
                <a:solidFill>
                  <a:schemeClr val="tx1">
                    <a:lumMod val="50000"/>
                    <a:lumOff val="50000"/>
                  </a:schemeClr>
                </a:solidFill>
                <a:latin typeface="Candara" panose="020E0502030303020204" pitchFamily="34" charset="0"/>
              </a:rPr>
              <a:t>where</a:t>
            </a:r>
            <a:r>
              <a:rPr lang="en-US" dirty="0">
                <a:solidFill>
                  <a:schemeClr val="tx1">
                    <a:lumMod val="50000"/>
                    <a:lumOff val="50000"/>
                  </a:schemeClr>
                </a:solidFill>
                <a:latin typeface="Candara" panose="020E0502030303020204" pitchFamily="34" charset="0"/>
              </a:rPr>
              <a:t> crime occurs.</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rgbClr val="7030A0"/>
                </a:solidFill>
                <a:latin typeface="Candara" panose="020E0502030303020204" pitchFamily="34" charset="0"/>
              </a:rPr>
              <a:t>Setting: </a:t>
            </a:r>
            <a:r>
              <a:rPr lang="en-US" dirty="0">
                <a:solidFill>
                  <a:schemeClr val="tx1">
                    <a:lumMod val="50000"/>
                    <a:lumOff val="50000"/>
                  </a:schemeClr>
                </a:solidFill>
                <a:latin typeface="Candara" panose="020E0502030303020204" pitchFamily="34" charset="0"/>
              </a:rPr>
              <a:t>a </a:t>
            </a:r>
            <a:r>
              <a:rPr lang="en-US" i="1" dirty="0">
                <a:solidFill>
                  <a:schemeClr val="tx1">
                    <a:lumMod val="50000"/>
                    <a:lumOff val="50000"/>
                  </a:schemeClr>
                </a:solidFill>
                <a:latin typeface="Candara" panose="020E0502030303020204" pitchFamily="34" charset="0"/>
              </a:rPr>
              <a:t>location</a:t>
            </a:r>
            <a:r>
              <a:rPr lang="en-US" dirty="0">
                <a:solidFill>
                  <a:schemeClr val="tx1">
                    <a:lumMod val="50000"/>
                    <a:lumOff val="50000"/>
                  </a:schemeClr>
                </a:solidFill>
                <a:latin typeface="Candara" panose="020E0502030303020204" pitchFamily="34" charset="0"/>
              </a:rPr>
              <a:t> for recurrent use, for particular </a:t>
            </a:r>
            <a:r>
              <a:rPr lang="en-US" i="1" dirty="0">
                <a:solidFill>
                  <a:schemeClr val="tx1">
                    <a:lumMod val="50000"/>
                    <a:lumOff val="50000"/>
                  </a:schemeClr>
                </a:solidFill>
                <a:latin typeface="Candara" panose="020E0502030303020204" pitchFamily="34" charset="0"/>
              </a:rPr>
              <a:t>activity</a:t>
            </a:r>
            <a:r>
              <a:rPr lang="en-US" dirty="0">
                <a:solidFill>
                  <a:schemeClr val="tx1">
                    <a:lumMod val="50000"/>
                    <a:lumOff val="50000"/>
                  </a:schemeClr>
                </a:solidFill>
                <a:latin typeface="Candara" panose="020E0502030303020204" pitchFamily="34" charset="0"/>
              </a:rPr>
              <a:t>, at known </a:t>
            </a:r>
            <a:r>
              <a:rPr lang="en-US" i="1" dirty="0">
                <a:solidFill>
                  <a:schemeClr val="tx1">
                    <a:lumMod val="50000"/>
                    <a:lumOff val="50000"/>
                  </a:schemeClr>
                </a:solidFill>
                <a:latin typeface="Candara" panose="020E0502030303020204" pitchFamily="34" charset="0"/>
              </a:rPr>
              <a:t>times </a:t>
            </a:r>
            <a:r>
              <a:rPr lang="en-US" dirty="0">
                <a:solidFill>
                  <a:schemeClr val="tx1">
                    <a:lumMod val="50000"/>
                    <a:lumOff val="50000"/>
                  </a:schemeClr>
                </a:solidFill>
                <a:latin typeface="Candara" panose="020E0502030303020204" pitchFamily="34" charset="0"/>
              </a:rPr>
              <a:t>(Felson, 2006), e.g.:</a:t>
            </a:r>
          </a:p>
          <a:p>
            <a:pPr marL="0" indent="0">
              <a:buNone/>
            </a:pPr>
            <a:r>
              <a:rPr lang="en-US" b="1" dirty="0">
                <a:solidFill>
                  <a:schemeClr val="tx1">
                    <a:lumMod val="50000"/>
                    <a:lumOff val="50000"/>
                  </a:schemeClr>
                </a:solidFill>
                <a:latin typeface="Candara" panose="020E0502030303020204" pitchFamily="34" charset="0"/>
              </a:rPr>
              <a:t>	</a:t>
            </a:r>
            <a:r>
              <a:rPr lang="en-US" dirty="0">
                <a:solidFill>
                  <a:schemeClr val="tx1">
                    <a:lumMod val="50000"/>
                    <a:lumOff val="50000"/>
                  </a:schemeClr>
                </a:solidFill>
                <a:latin typeface="Candara" panose="020E0502030303020204" pitchFamily="34" charset="0"/>
              </a:rPr>
              <a:t>Public parks</a:t>
            </a:r>
          </a:p>
          <a:p>
            <a:pPr marL="0" indent="0">
              <a:buNone/>
            </a:pPr>
            <a:r>
              <a:rPr lang="en-US" dirty="0">
                <a:solidFill>
                  <a:schemeClr val="tx1">
                    <a:lumMod val="50000"/>
                    <a:lumOff val="50000"/>
                  </a:schemeClr>
                </a:solidFill>
                <a:latin typeface="Candara" panose="020E0502030303020204" pitchFamily="34" charset="0"/>
              </a:rPr>
              <a:t>	Basketball courts</a:t>
            </a:r>
          </a:p>
          <a:p>
            <a:pPr marL="0" indent="0">
              <a:buNone/>
            </a:pPr>
            <a:r>
              <a:rPr lang="en-US" dirty="0">
                <a:solidFill>
                  <a:schemeClr val="tx1">
                    <a:lumMod val="50000"/>
                    <a:lumOff val="50000"/>
                  </a:schemeClr>
                </a:solidFill>
                <a:latin typeface="Candara" panose="020E0502030303020204" pitchFamily="34" charset="0"/>
              </a:rPr>
              <a:t>	Malls</a:t>
            </a:r>
          </a:p>
          <a:p>
            <a:pPr marL="0" indent="0">
              <a:buNone/>
            </a:pPr>
            <a:r>
              <a:rPr lang="en-US" dirty="0">
                <a:solidFill>
                  <a:schemeClr val="tx1">
                    <a:lumMod val="50000"/>
                    <a:lumOff val="50000"/>
                  </a:schemeClr>
                </a:solidFill>
                <a:latin typeface="Candara" panose="020E0502030303020204" pitchFamily="34" charset="0"/>
              </a:rPr>
              <a:t>	Private homes</a:t>
            </a:r>
          </a:p>
        </p:txBody>
      </p:sp>
    </p:spTree>
    <p:extLst>
      <p:ext uri="{BB962C8B-B14F-4D97-AF65-F5344CB8AC3E}">
        <p14:creationId xmlns:p14="http://schemas.microsoft.com/office/powerpoint/2010/main" val="87887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2C5E6-8189-4EC3-A598-5080AA7D48B3}"/>
              </a:ext>
            </a:extLst>
          </p:cNvPr>
          <p:cNvSpPr>
            <a:spLocks noGrp="1"/>
          </p:cNvSpPr>
          <p:nvPr>
            <p:ph type="title"/>
          </p:nvPr>
        </p:nvSpPr>
        <p:spPr/>
        <p:txBody>
          <a:bodyPr/>
          <a:lstStyle/>
          <a:p>
            <a:r>
              <a:rPr lang="en-US" dirty="0">
                <a:solidFill>
                  <a:srgbClr val="7030A0"/>
                </a:solidFill>
                <a:latin typeface="Candara" panose="020E0502030303020204" pitchFamily="34" charset="0"/>
              </a:rPr>
              <a:t>Environmental Criminology</a:t>
            </a:r>
          </a:p>
        </p:txBody>
      </p:sp>
      <p:sp>
        <p:nvSpPr>
          <p:cNvPr id="3" name="Content Placeholder 2">
            <a:extLst>
              <a:ext uri="{FF2B5EF4-FFF2-40B4-BE49-F238E27FC236}">
                <a16:creationId xmlns:a16="http://schemas.microsoft.com/office/drawing/2014/main" id="{EBD19D75-3E09-4AD4-9092-CEC62D1DF573}"/>
              </a:ext>
            </a:extLst>
          </p:cNvPr>
          <p:cNvSpPr>
            <a:spLocks noGrp="1"/>
          </p:cNvSpPr>
          <p:nvPr>
            <p:ph idx="1"/>
          </p:nvPr>
        </p:nvSpPr>
        <p:spPr/>
        <p:txBody>
          <a:bodyPr/>
          <a:lstStyle/>
          <a:p>
            <a:pPr marL="0" indent="0">
              <a:buNone/>
            </a:pPr>
            <a:r>
              <a:rPr lang="en-US" dirty="0">
                <a:solidFill>
                  <a:schemeClr val="tx1">
                    <a:lumMod val="50000"/>
                    <a:lumOff val="50000"/>
                  </a:schemeClr>
                </a:solidFill>
                <a:latin typeface="Candara" panose="020E0502030303020204" pitchFamily="34" charset="0"/>
              </a:rPr>
              <a:t>Environmental criminology focuses on aspects of </a:t>
            </a:r>
            <a:r>
              <a:rPr lang="en-US" b="1" dirty="0">
                <a:solidFill>
                  <a:schemeClr val="tx1">
                    <a:lumMod val="50000"/>
                    <a:lumOff val="50000"/>
                  </a:schemeClr>
                </a:solidFill>
                <a:latin typeface="Candara" panose="020E0502030303020204" pitchFamily="34" charset="0"/>
              </a:rPr>
              <a:t>where</a:t>
            </a:r>
            <a:r>
              <a:rPr lang="en-US" dirty="0">
                <a:solidFill>
                  <a:schemeClr val="tx1">
                    <a:lumMod val="50000"/>
                    <a:lumOff val="50000"/>
                  </a:schemeClr>
                </a:solidFill>
                <a:latin typeface="Candara" panose="020E0502030303020204" pitchFamily="34" charset="0"/>
              </a:rPr>
              <a:t> crime occurs.</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rgbClr val="7030A0"/>
                </a:solidFill>
                <a:latin typeface="Candara" panose="020E0502030303020204" pitchFamily="34" charset="0"/>
              </a:rPr>
              <a:t>Setting: </a:t>
            </a:r>
            <a:r>
              <a:rPr lang="en-US" dirty="0">
                <a:solidFill>
                  <a:schemeClr val="tx1">
                    <a:lumMod val="50000"/>
                    <a:lumOff val="50000"/>
                  </a:schemeClr>
                </a:solidFill>
                <a:latin typeface="Candara" panose="020E0502030303020204" pitchFamily="34" charset="0"/>
              </a:rPr>
              <a:t>a </a:t>
            </a:r>
            <a:r>
              <a:rPr lang="en-US" i="1" dirty="0">
                <a:solidFill>
                  <a:schemeClr val="tx1">
                    <a:lumMod val="50000"/>
                    <a:lumOff val="50000"/>
                  </a:schemeClr>
                </a:solidFill>
                <a:latin typeface="Candara" panose="020E0502030303020204" pitchFamily="34" charset="0"/>
              </a:rPr>
              <a:t>location</a:t>
            </a:r>
            <a:r>
              <a:rPr lang="en-US" dirty="0">
                <a:solidFill>
                  <a:schemeClr val="tx1">
                    <a:lumMod val="50000"/>
                    <a:lumOff val="50000"/>
                  </a:schemeClr>
                </a:solidFill>
                <a:latin typeface="Candara" panose="020E0502030303020204" pitchFamily="34" charset="0"/>
              </a:rPr>
              <a:t> for recurrent use, for particular </a:t>
            </a:r>
            <a:r>
              <a:rPr lang="en-US" i="1" dirty="0">
                <a:solidFill>
                  <a:schemeClr val="tx1">
                    <a:lumMod val="50000"/>
                    <a:lumOff val="50000"/>
                  </a:schemeClr>
                </a:solidFill>
                <a:latin typeface="Candara" panose="020E0502030303020204" pitchFamily="34" charset="0"/>
              </a:rPr>
              <a:t>activity</a:t>
            </a:r>
            <a:r>
              <a:rPr lang="en-US" dirty="0">
                <a:solidFill>
                  <a:schemeClr val="tx1">
                    <a:lumMod val="50000"/>
                    <a:lumOff val="50000"/>
                  </a:schemeClr>
                </a:solidFill>
                <a:latin typeface="Candara" panose="020E0502030303020204" pitchFamily="34" charset="0"/>
              </a:rPr>
              <a:t>, at known </a:t>
            </a:r>
            <a:r>
              <a:rPr lang="en-US" i="1" dirty="0">
                <a:solidFill>
                  <a:schemeClr val="tx1">
                    <a:lumMod val="50000"/>
                    <a:lumOff val="50000"/>
                  </a:schemeClr>
                </a:solidFill>
                <a:latin typeface="Candara" panose="020E0502030303020204" pitchFamily="34" charset="0"/>
              </a:rPr>
              <a:t>times </a:t>
            </a:r>
            <a:r>
              <a:rPr lang="en-US" dirty="0">
                <a:solidFill>
                  <a:schemeClr val="tx1">
                    <a:lumMod val="50000"/>
                    <a:lumOff val="50000"/>
                  </a:schemeClr>
                </a:solidFill>
                <a:latin typeface="Candara" panose="020E0502030303020204" pitchFamily="34" charset="0"/>
              </a:rPr>
              <a:t>(Felson, 2006), e.g.:</a:t>
            </a:r>
          </a:p>
          <a:p>
            <a:pPr marL="0" indent="0">
              <a:buNone/>
            </a:pPr>
            <a:r>
              <a:rPr lang="en-US" b="1" dirty="0">
                <a:solidFill>
                  <a:schemeClr val="tx1">
                    <a:lumMod val="50000"/>
                    <a:lumOff val="50000"/>
                  </a:schemeClr>
                </a:solidFill>
                <a:latin typeface="Candara" panose="020E0502030303020204" pitchFamily="34" charset="0"/>
              </a:rPr>
              <a:t>	</a:t>
            </a:r>
            <a:r>
              <a:rPr lang="en-US" dirty="0">
                <a:solidFill>
                  <a:schemeClr val="tx1">
                    <a:lumMod val="50000"/>
                    <a:lumOff val="50000"/>
                  </a:schemeClr>
                </a:solidFill>
                <a:latin typeface="Candara" panose="020E0502030303020204" pitchFamily="34" charset="0"/>
              </a:rPr>
              <a:t>Public parks</a:t>
            </a:r>
          </a:p>
          <a:p>
            <a:pPr marL="0" indent="0">
              <a:buNone/>
            </a:pPr>
            <a:r>
              <a:rPr lang="en-US" dirty="0">
                <a:solidFill>
                  <a:schemeClr val="tx1">
                    <a:lumMod val="50000"/>
                    <a:lumOff val="50000"/>
                  </a:schemeClr>
                </a:solidFill>
                <a:latin typeface="Candara" panose="020E0502030303020204" pitchFamily="34" charset="0"/>
              </a:rPr>
              <a:t>	Basketball courts</a:t>
            </a:r>
          </a:p>
          <a:p>
            <a:pPr marL="0" indent="0">
              <a:buNone/>
            </a:pPr>
            <a:r>
              <a:rPr lang="en-US" dirty="0">
                <a:solidFill>
                  <a:schemeClr val="tx1">
                    <a:lumMod val="50000"/>
                    <a:lumOff val="50000"/>
                  </a:schemeClr>
                </a:solidFill>
                <a:latin typeface="Candara" panose="020E0502030303020204" pitchFamily="34" charset="0"/>
              </a:rPr>
              <a:t>	Malls</a:t>
            </a:r>
          </a:p>
          <a:p>
            <a:pPr marL="0" indent="0">
              <a:buNone/>
            </a:pPr>
            <a:r>
              <a:rPr lang="en-US" dirty="0">
                <a:solidFill>
                  <a:schemeClr val="tx1">
                    <a:lumMod val="50000"/>
                    <a:lumOff val="50000"/>
                  </a:schemeClr>
                </a:solidFill>
                <a:latin typeface="Candara" panose="020E0502030303020204" pitchFamily="34" charset="0"/>
              </a:rPr>
              <a:t>	Private homes</a:t>
            </a:r>
          </a:p>
        </p:txBody>
      </p:sp>
      <p:sp>
        <p:nvSpPr>
          <p:cNvPr id="4" name="Right Brace 3">
            <a:extLst>
              <a:ext uri="{FF2B5EF4-FFF2-40B4-BE49-F238E27FC236}">
                <a16:creationId xmlns:a16="http://schemas.microsoft.com/office/drawing/2014/main" id="{DA8F74F7-E715-4627-9750-3B2E562220B3}"/>
              </a:ext>
            </a:extLst>
          </p:cNvPr>
          <p:cNvSpPr/>
          <p:nvPr/>
        </p:nvSpPr>
        <p:spPr>
          <a:xfrm>
            <a:off x="5276850" y="4143375"/>
            <a:ext cx="666750" cy="1885950"/>
          </a:xfrm>
          <a:prstGeom prst="rightBrace">
            <a:avLst/>
          </a:prstGeom>
          <a:ln w="762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ndara" panose="020E0502030303020204" pitchFamily="34" charset="0"/>
            </a:endParaRPr>
          </a:p>
        </p:txBody>
      </p:sp>
      <p:sp>
        <p:nvSpPr>
          <p:cNvPr id="5" name="TextBox 4">
            <a:extLst>
              <a:ext uri="{FF2B5EF4-FFF2-40B4-BE49-F238E27FC236}">
                <a16:creationId xmlns:a16="http://schemas.microsoft.com/office/drawing/2014/main" id="{2CBBC14E-9D26-4D0E-A059-6B0EB0130802}"/>
              </a:ext>
            </a:extLst>
          </p:cNvPr>
          <p:cNvSpPr txBox="1"/>
          <p:nvPr/>
        </p:nvSpPr>
        <p:spPr>
          <a:xfrm>
            <a:off x="6248402" y="4609296"/>
            <a:ext cx="5829298" cy="954107"/>
          </a:xfrm>
          <a:prstGeom prst="rect">
            <a:avLst/>
          </a:prstGeom>
          <a:noFill/>
        </p:spPr>
        <p:txBody>
          <a:bodyPr wrap="square" rtlCol="0">
            <a:spAutoFit/>
          </a:bodyPr>
          <a:lstStyle/>
          <a:p>
            <a:r>
              <a:rPr lang="en-US" sz="2800" dirty="0">
                <a:solidFill>
                  <a:srgbClr val="7030A0"/>
                </a:solidFill>
                <a:latin typeface="Candara" panose="020E0502030303020204" pitchFamily="34" charset="0"/>
              </a:rPr>
              <a:t>Settings create opportunities for crimes to occur in a systematic way.</a:t>
            </a:r>
          </a:p>
        </p:txBody>
      </p:sp>
    </p:spTree>
    <p:extLst>
      <p:ext uri="{BB962C8B-B14F-4D97-AF65-F5344CB8AC3E}">
        <p14:creationId xmlns:p14="http://schemas.microsoft.com/office/powerpoint/2010/main" val="162537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6494B-EC95-46F5-9C2D-69C1C6428ADA}"/>
              </a:ext>
            </a:extLst>
          </p:cNvPr>
          <p:cNvSpPr>
            <a:spLocks noGrp="1"/>
          </p:cNvSpPr>
          <p:nvPr>
            <p:ph type="title"/>
          </p:nvPr>
        </p:nvSpPr>
        <p:spPr/>
        <p:txBody>
          <a:bodyPr/>
          <a:lstStyle/>
          <a:p>
            <a:r>
              <a:rPr lang="en-US" dirty="0">
                <a:solidFill>
                  <a:srgbClr val="7030A0"/>
                </a:solidFill>
                <a:latin typeface="Candara" panose="020E0502030303020204" pitchFamily="34" charset="0"/>
              </a:rPr>
              <a:t>Environmental Criminology</a:t>
            </a:r>
          </a:p>
        </p:txBody>
      </p:sp>
      <p:sp>
        <p:nvSpPr>
          <p:cNvPr id="3" name="Content Placeholder 2">
            <a:extLst>
              <a:ext uri="{FF2B5EF4-FFF2-40B4-BE49-F238E27FC236}">
                <a16:creationId xmlns:a16="http://schemas.microsoft.com/office/drawing/2014/main" id="{3DD0C3DE-BD54-4A61-850B-8F9FF475E340}"/>
              </a:ext>
            </a:extLst>
          </p:cNvPr>
          <p:cNvSpPr>
            <a:spLocks noGrp="1"/>
          </p:cNvSpPr>
          <p:nvPr>
            <p:ph idx="1"/>
          </p:nvPr>
        </p:nvSpPr>
        <p:spPr/>
        <p:txBody>
          <a:bodyPr/>
          <a:lstStyle/>
          <a:p>
            <a:pPr marL="0" indent="0">
              <a:buNone/>
            </a:pPr>
            <a:r>
              <a:rPr lang="en-US" dirty="0">
                <a:solidFill>
                  <a:schemeClr val="tx1">
                    <a:lumMod val="50000"/>
                    <a:lumOff val="50000"/>
                  </a:schemeClr>
                </a:solidFill>
                <a:latin typeface="Candara" panose="020E0502030303020204" pitchFamily="34" charset="0"/>
              </a:rPr>
              <a:t>Environmental criminologists have different </a:t>
            </a:r>
            <a:r>
              <a:rPr lang="en-US" i="1" dirty="0">
                <a:solidFill>
                  <a:schemeClr val="tx1">
                    <a:lumMod val="50000"/>
                    <a:lumOff val="50000"/>
                  </a:schemeClr>
                </a:solidFill>
                <a:latin typeface="Candara" panose="020E0502030303020204" pitchFamily="34" charset="0"/>
              </a:rPr>
              <a:t>theories</a:t>
            </a:r>
            <a:r>
              <a:rPr lang="en-US" dirty="0">
                <a:solidFill>
                  <a:schemeClr val="tx1">
                    <a:lumMod val="50000"/>
                    <a:lumOff val="50000"/>
                  </a:schemeClr>
                </a:solidFill>
                <a:latin typeface="Candara" panose="020E0502030303020204" pitchFamily="34" charset="0"/>
              </a:rPr>
              <a:t> of how settings provide opportunities for crime.</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rgbClr val="7030A0"/>
                </a:solidFill>
                <a:latin typeface="Candara" panose="020E0502030303020204" pitchFamily="34" charset="0"/>
              </a:rPr>
              <a:t>Theory: </a:t>
            </a:r>
            <a:r>
              <a:rPr lang="en-US" dirty="0">
                <a:solidFill>
                  <a:schemeClr val="tx1">
                    <a:lumMod val="50000"/>
                    <a:lumOff val="50000"/>
                  </a:schemeClr>
                </a:solidFill>
                <a:latin typeface="Candara" panose="020E0502030303020204" pitchFamily="34" charset="0"/>
              </a:rPr>
              <a:t>An explanation of something – usually a cause-effect explanation.</a:t>
            </a:r>
          </a:p>
          <a:p>
            <a:pPr marL="0" indent="0">
              <a:buNone/>
            </a:pPr>
            <a:endParaRPr lang="en-US" b="1" dirty="0">
              <a:solidFill>
                <a:schemeClr val="tx1">
                  <a:lumMod val="50000"/>
                  <a:lumOff val="50000"/>
                </a:schemeClr>
              </a:solidFill>
              <a:latin typeface="Candara" panose="020E0502030303020204" pitchFamily="34" charset="0"/>
            </a:endParaRPr>
          </a:p>
          <a:p>
            <a:pPr marL="0" indent="0">
              <a:buNone/>
            </a:pPr>
            <a:r>
              <a:rPr lang="en-US" b="1" dirty="0">
                <a:solidFill>
                  <a:schemeClr val="tx1">
                    <a:lumMod val="50000"/>
                    <a:lumOff val="50000"/>
                  </a:schemeClr>
                </a:solidFill>
                <a:latin typeface="Candara" panose="020E0502030303020204" pitchFamily="34" charset="0"/>
              </a:rPr>
              <a:t>Theories</a:t>
            </a:r>
            <a:r>
              <a:rPr lang="en-US" dirty="0">
                <a:solidFill>
                  <a:schemeClr val="tx1">
                    <a:lumMod val="50000"/>
                    <a:lumOff val="50000"/>
                  </a:schemeClr>
                </a:solidFill>
                <a:latin typeface="Candara" panose="020E0502030303020204" pitchFamily="34" charset="0"/>
              </a:rPr>
              <a:t> help us understand and explain crime. We do research to test theories to see if our results </a:t>
            </a:r>
            <a:r>
              <a:rPr lang="en-US" i="1" dirty="0">
                <a:solidFill>
                  <a:schemeClr val="tx1">
                    <a:lumMod val="50000"/>
                    <a:lumOff val="50000"/>
                  </a:schemeClr>
                </a:solidFill>
                <a:latin typeface="Candara" panose="020E0502030303020204" pitchFamily="34" charset="0"/>
              </a:rPr>
              <a:t>support</a:t>
            </a:r>
            <a:r>
              <a:rPr lang="en-US" dirty="0">
                <a:solidFill>
                  <a:schemeClr val="tx1">
                    <a:lumMod val="50000"/>
                    <a:lumOff val="50000"/>
                  </a:schemeClr>
                </a:solidFill>
                <a:latin typeface="Candara" panose="020E0502030303020204" pitchFamily="34" charset="0"/>
              </a:rPr>
              <a:t> or </a:t>
            </a:r>
            <a:r>
              <a:rPr lang="en-US" i="1" dirty="0">
                <a:solidFill>
                  <a:schemeClr val="tx1">
                    <a:lumMod val="50000"/>
                    <a:lumOff val="50000"/>
                  </a:schemeClr>
                </a:solidFill>
                <a:latin typeface="Candara" panose="020E0502030303020204" pitchFamily="34" charset="0"/>
              </a:rPr>
              <a:t>do not support</a:t>
            </a:r>
            <a:r>
              <a:rPr lang="en-US" dirty="0">
                <a:solidFill>
                  <a:schemeClr val="tx1">
                    <a:lumMod val="50000"/>
                    <a:lumOff val="50000"/>
                  </a:schemeClr>
                </a:solidFill>
                <a:latin typeface="Candara" panose="020E0502030303020204" pitchFamily="34" charset="0"/>
              </a:rPr>
              <a:t> a theoretical explanation.</a:t>
            </a:r>
          </a:p>
        </p:txBody>
      </p:sp>
    </p:spTree>
    <p:extLst>
      <p:ext uri="{BB962C8B-B14F-4D97-AF65-F5344CB8AC3E}">
        <p14:creationId xmlns:p14="http://schemas.microsoft.com/office/powerpoint/2010/main" val="1018733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B3F0-514B-499A-A6B2-1F85F9EA8B56}"/>
              </a:ext>
            </a:extLst>
          </p:cNvPr>
          <p:cNvSpPr>
            <a:spLocks noGrp="1"/>
          </p:cNvSpPr>
          <p:nvPr>
            <p:ph type="title"/>
          </p:nvPr>
        </p:nvSpPr>
        <p:spPr/>
        <p:txBody>
          <a:bodyPr/>
          <a:lstStyle/>
          <a:p>
            <a:r>
              <a:rPr lang="en-US" dirty="0">
                <a:solidFill>
                  <a:srgbClr val="7030A0"/>
                </a:solidFill>
                <a:latin typeface="Candara" panose="020E0502030303020204" pitchFamily="34" charset="0"/>
              </a:rPr>
              <a:t>Environmental Criminology</a:t>
            </a:r>
          </a:p>
        </p:txBody>
      </p:sp>
      <p:sp>
        <p:nvSpPr>
          <p:cNvPr id="3" name="Content Placeholder 2">
            <a:extLst>
              <a:ext uri="{FF2B5EF4-FFF2-40B4-BE49-F238E27FC236}">
                <a16:creationId xmlns:a16="http://schemas.microsoft.com/office/drawing/2014/main" id="{486A30B6-1A20-4211-A836-9F4953297707}"/>
              </a:ext>
            </a:extLst>
          </p:cNvPr>
          <p:cNvSpPr>
            <a:spLocks noGrp="1"/>
          </p:cNvSpPr>
          <p:nvPr>
            <p:ph idx="1"/>
          </p:nvPr>
        </p:nvSpPr>
        <p:spPr/>
        <p:txBody>
          <a:bodyPr/>
          <a:lstStyle/>
          <a:p>
            <a:pPr marL="0" indent="0">
              <a:buNone/>
            </a:pPr>
            <a:r>
              <a:rPr lang="en-US" b="1" dirty="0">
                <a:solidFill>
                  <a:schemeClr val="tx1">
                    <a:lumMod val="50000"/>
                    <a:lumOff val="50000"/>
                  </a:schemeClr>
                </a:solidFill>
                <a:latin typeface="Candara" panose="020E0502030303020204" pitchFamily="34" charset="0"/>
              </a:rPr>
              <a:t>The law of crime concentration:</a:t>
            </a:r>
          </a:p>
          <a:p>
            <a:pPr marL="0" indent="0">
              <a:buNone/>
            </a:pPr>
            <a:r>
              <a:rPr lang="en-US" dirty="0">
                <a:solidFill>
                  <a:schemeClr val="tx1">
                    <a:lumMod val="50000"/>
                    <a:lumOff val="50000"/>
                  </a:schemeClr>
                </a:solidFill>
                <a:latin typeface="Candara" panose="020E0502030303020204" pitchFamily="34" charset="0"/>
              </a:rPr>
              <a:t>“For a defined measure of crime at a specific </a:t>
            </a:r>
            <a:r>
              <a:rPr lang="en-US" dirty="0" err="1">
                <a:solidFill>
                  <a:schemeClr val="tx1">
                    <a:lumMod val="50000"/>
                    <a:lumOff val="50000"/>
                  </a:schemeClr>
                </a:solidFill>
                <a:latin typeface="Candara" panose="020E0502030303020204" pitchFamily="34" charset="0"/>
              </a:rPr>
              <a:t>microgeographic</a:t>
            </a:r>
            <a:r>
              <a:rPr lang="en-US" dirty="0">
                <a:solidFill>
                  <a:schemeClr val="tx1">
                    <a:lumMod val="50000"/>
                    <a:lumOff val="50000"/>
                  </a:schemeClr>
                </a:solidFill>
                <a:latin typeface="Candara" panose="020E0502030303020204" pitchFamily="34" charset="0"/>
              </a:rPr>
              <a:t> unit, the concentration of crime will fall within a narrow bandwidth of percentages for a defined cumulative proportion of crime.”</a:t>
            </a:r>
          </a:p>
          <a:p>
            <a:pPr marL="0" indent="0">
              <a:buNone/>
            </a:pPr>
            <a:endParaRPr lang="en-US" dirty="0">
              <a:solidFill>
                <a:schemeClr val="tx1">
                  <a:lumMod val="50000"/>
                  <a:lumOff val="50000"/>
                </a:schemeClr>
              </a:solidFill>
              <a:latin typeface="Candara" panose="020E0502030303020204" pitchFamily="34" charset="0"/>
            </a:endParaRPr>
          </a:p>
          <a:p>
            <a:pPr marL="0" indent="0" algn="ctr">
              <a:buNone/>
            </a:pPr>
            <a:r>
              <a:rPr lang="en-US" dirty="0">
                <a:solidFill>
                  <a:srgbClr val="7030A0"/>
                </a:solidFill>
                <a:latin typeface="Candara" panose="020E0502030303020204" pitchFamily="34" charset="0"/>
              </a:rPr>
              <a:t>What?!</a:t>
            </a:r>
          </a:p>
        </p:txBody>
      </p:sp>
    </p:spTree>
    <p:extLst>
      <p:ext uri="{BB962C8B-B14F-4D97-AF65-F5344CB8AC3E}">
        <p14:creationId xmlns:p14="http://schemas.microsoft.com/office/powerpoint/2010/main" val="468168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B3F0-514B-499A-A6B2-1F85F9EA8B56}"/>
              </a:ext>
            </a:extLst>
          </p:cNvPr>
          <p:cNvSpPr>
            <a:spLocks noGrp="1"/>
          </p:cNvSpPr>
          <p:nvPr>
            <p:ph type="title"/>
          </p:nvPr>
        </p:nvSpPr>
        <p:spPr/>
        <p:txBody>
          <a:bodyPr/>
          <a:lstStyle/>
          <a:p>
            <a:r>
              <a:rPr lang="en-US" dirty="0">
                <a:solidFill>
                  <a:srgbClr val="7030A0"/>
                </a:solidFill>
                <a:latin typeface="Candara" panose="020E0502030303020204" pitchFamily="34" charset="0"/>
              </a:rPr>
              <a:t>Environmental Criminology</a:t>
            </a:r>
          </a:p>
        </p:txBody>
      </p:sp>
      <p:sp>
        <p:nvSpPr>
          <p:cNvPr id="3" name="Content Placeholder 2">
            <a:extLst>
              <a:ext uri="{FF2B5EF4-FFF2-40B4-BE49-F238E27FC236}">
                <a16:creationId xmlns:a16="http://schemas.microsoft.com/office/drawing/2014/main" id="{486A30B6-1A20-4211-A836-9F4953297707}"/>
              </a:ext>
            </a:extLst>
          </p:cNvPr>
          <p:cNvSpPr>
            <a:spLocks noGrp="1"/>
          </p:cNvSpPr>
          <p:nvPr>
            <p:ph idx="1"/>
          </p:nvPr>
        </p:nvSpPr>
        <p:spPr/>
        <p:txBody>
          <a:bodyPr/>
          <a:lstStyle/>
          <a:p>
            <a:pPr marL="0" indent="0">
              <a:buNone/>
            </a:pPr>
            <a:r>
              <a:rPr lang="en-US" b="1" dirty="0">
                <a:solidFill>
                  <a:srgbClr val="7030A0"/>
                </a:solidFill>
                <a:latin typeface="Candara" panose="020E0502030303020204" pitchFamily="34" charset="0"/>
              </a:rPr>
              <a:t>The law of crime concentration:</a:t>
            </a:r>
          </a:p>
          <a:p>
            <a:pPr marL="0" indent="0">
              <a:buNone/>
            </a:pPr>
            <a:r>
              <a:rPr lang="en-US" dirty="0">
                <a:solidFill>
                  <a:schemeClr val="bg2">
                    <a:lumMod val="90000"/>
                  </a:schemeClr>
                </a:solidFill>
                <a:latin typeface="Candara" panose="020E0502030303020204" pitchFamily="34" charset="0"/>
              </a:rPr>
              <a:t>“For a defined measure of crime at a specific </a:t>
            </a:r>
            <a:r>
              <a:rPr lang="en-US" dirty="0" err="1">
                <a:solidFill>
                  <a:schemeClr val="bg2">
                    <a:lumMod val="90000"/>
                  </a:schemeClr>
                </a:solidFill>
                <a:latin typeface="Candara" panose="020E0502030303020204" pitchFamily="34" charset="0"/>
              </a:rPr>
              <a:t>microgeographic</a:t>
            </a:r>
            <a:r>
              <a:rPr lang="en-US" dirty="0">
                <a:solidFill>
                  <a:schemeClr val="bg2">
                    <a:lumMod val="90000"/>
                  </a:schemeClr>
                </a:solidFill>
                <a:latin typeface="Candara" panose="020E0502030303020204" pitchFamily="34" charset="0"/>
              </a:rPr>
              <a:t> unit, the concentration of crime will fall within a narrow bandwidth of percentages for a defined cumulative proportion of crime.”</a:t>
            </a:r>
          </a:p>
          <a:p>
            <a:pPr marL="0" indent="0">
              <a:buNone/>
            </a:pPr>
            <a:endParaRPr lang="en-US" dirty="0">
              <a:latin typeface="Candara" panose="020E0502030303020204" pitchFamily="34" charset="0"/>
            </a:endParaRPr>
          </a:p>
          <a:p>
            <a:pPr marL="0" indent="0">
              <a:buNone/>
            </a:pPr>
            <a:r>
              <a:rPr lang="en-US" dirty="0">
                <a:solidFill>
                  <a:srgbClr val="7030A0"/>
                </a:solidFill>
                <a:latin typeface="Candara" panose="020E0502030303020204" pitchFamily="34" charset="0"/>
              </a:rPr>
              <a:t>Crime clusters by </a:t>
            </a:r>
            <a:r>
              <a:rPr lang="en-US" b="1" dirty="0">
                <a:solidFill>
                  <a:srgbClr val="7030A0"/>
                </a:solidFill>
                <a:latin typeface="Candara" panose="020E0502030303020204" pitchFamily="34" charset="0"/>
              </a:rPr>
              <a:t>place</a:t>
            </a:r>
            <a:r>
              <a:rPr lang="en-US" dirty="0">
                <a:solidFill>
                  <a:srgbClr val="7030A0"/>
                </a:solidFill>
                <a:latin typeface="Candara" panose="020E0502030303020204" pitchFamily="34" charset="0"/>
              </a:rPr>
              <a:t>, and these clusters are stable and predictable over time. Crime control policies that focus on place are more </a:t>
            </a:r>
            <a:r>
              <a:rPr lang="en-US" b="1" dirty="0">
                <a:solidFill>
                  <a:srgbClr val="7030A0"/>
                </a:solidFill>
                <a:latin typeface="Candara" panose="020E0502030303020204" pitchFamily="34" charset="0"/>
              </a:rPr>
              <a:t>effective</a:t>
            </a:r>
            <a:r>
              <a:rPr lang="en-US" dirty="0">
                <a:solidFill>
                  <a:srgbClr val="7030A0"/>
                </a:solidFill>
                <a:latin typeface="Candara" panose="020E0502030303020204" pitchFamily="34" charset="0"/>
              </a:rPr>
              <a:t> than those that focus on people.</a:t>
            </a:r>
          </a:p>
        </p:txBody>
      </p:sp>
    </p:spTree>
    <p:extLst>
      <p:ext uri="{BB962C8B-B14F-4D97-AF65-F5344CB8AC3E}">
        <p14:creationId xmlns:p14="http://schemas.microsoft.com/office/powerpoint/2010/main" val="142024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18D1-C492-435D-A0EB-A30C192E55C3}"/>
              </a:ext>
            </a:extLst>
          </p:cNvPr>
          <p:cNvSpPr>
            <a:spLocks noGrp="1"/>
          </p:cNvSpPr>
          <p:nvPr>
            <p:ph type="title"/>
          </p:nvPr>
        </p:nvSpPr>
        <p:spPr/>
        <p:txBody>
          <a:bodyPr/>
          <a:lstStyle/>
          <a:p>
            <a:r>
              <a:rPr lang="en-US" dirty="0">
                <a:solidFill>
                  <a:srgbClr val="7030A0"/>
                </a:solidFill>
                <a:latin typeface="Candara" panose="020E0502030303020204" pitchFamily="34" charset="0"/>
              </a:rPr>
              <a:t>Rational Choice Theory</a:t>
            </a:r>
          </a:p>
        </p:txBody>
      </p:sp>
      <p:sp>
        <p:nvSpPr>
          <p:cNvPr id="3" name="Content Placeholder 2">
            <a:extLst>
              <a:ext uri="{FF2B5EF4-FFF2-40B4-BE49-F238E27FC236}">
                <a16:creationId xmlns:a16="http://schemas.microsoft.com/office/drawing/2014/main" id="{208E4B8D-C3BE-4E77-9D29-80D511680BCF}"/>
              </a:ext>
            </a:extLst>
          </p:cNvPr>
          <p:cNvSpPr>
            <a:spLocks noGrp="1"/>
          </p:cNvSpPr>
          <p:nvPr>
            <p:ph idx="1"/>
          </p:nvPr>
        </p:nvSpPr>
        <p:spPr/>
        <p:txBody>
          <a:bodyPr>
            <a:normAutofit fontScale="92500" lnSpcReduction="10000"/>
          </a:bodyPr>
          <a:lstStyle/>
          <a:p>
            <a:pPr marL="0" indent="0">
              <a:buNone/>
            </a:pPr>
            <a:r>
              <a:rPr lang="en-US" dirty="0">
                <a:solidFill>
                  <a:schemeClr val="tx1">
                    <a:lumMod val="50000"/>
                    <a:lumOff val="50000"/>
                  </a:schemeClr>
                </a:solidFill>
                <a:latin typeface="Candara" panose="020E0502030303020204" pitchFamily="34" charset="0"/>
              </a:rPr>
              <a:t>Rational choice theory says crime happens because people weigh risks vs rewards.</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Suggests </a:t>
            </a:r>
            <a:r>
              <a:rPr lang="en-US" i="1" dirty="0">
                <a:solidFill>
                  <a:schemeClr val="tx1">
                    <a:lumMod val="50000"/>
                    <a:lumOff val="50000"/>
                  </a:schemeClr>
                </a:solidFill>
                <a:latin typeface="Candara" panose="020E0502030303020204" pitchFamily="34" charset="0"/>
              </a:rPr>
              <a:t>anyone</a:t>
            </a:r>
            <a:r>
              <a:rPr lang="en-US" dirty="0">
                <a:solidFill>
                  <a:schemeClr val="tx1">
                    <a:lumMod val="50000"/>
                    <a:lumOff val="50000"/>
                  </a:schemeClr>
                </a:solidFill>
                <a:latin typeface="Candara" panose="020E0502030303020204" pitchFamily="34" charset="0"/>
              </a:rPr>
              <a:t> will commit crime if given the right opportunity.</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b="1" dirty="0">
                <a:solidFill>
                  <a:srgbClr val="7030A0"/>
                </a:solidFill>
                <a:latin typeface="Candara" panose="020E0502030303020204" pitchFamily="34" charset="0"/>
              </a:rPr>
              <a:t>Micro</a:t>
            </a:r>
            <a:r>
              <a:rPr lang="en-US" dirty="0">
                <a:solidFill>
                  <a:schemeClr val="tx1">
                    <a:lumMod val="50000"/>
                    <a:lumOff val="50000"/>
                  </a:schemeClr>
                </a:solidFill>
                <a:latin typeface="Candara" panose="020E0502030303020204" pitchFamily="34" charset="0"/>
              </a:rPr>
              <a:t> theory becomes </a:t>
            </a:r>
            <a:r>
              <a:rPr lang="en-US" b="1" dirty="0">
                <a:solidFill>
                  <a:srgbClr val="7030A0"/>
                </a:solidFill>
                <a:latin typeface="Candara" panose="020E0502030303020204" pitchFamily="34" charset="0"/>
              </a:rPr>
              <a:t>macro</a:t>
            </a:r>
            <a:r>
              <a:rPr lang="en-US" dirty="0">
                <a:solidFill>
                  <a:schemeClr val="tx1">
                    <a:lumMod val="50000"/>
                    <a:lumOff val="50000"/>
                  </a:schemeClr>
                </a:solidFill>
                <a:latin typeface="Candara" panose="020E0502030303020204" pitchFamily="34" charset="0"/>
              </a:rPr>
              <a:t> if settings and conditions make rewards high and risks low – makes crime a rational choice for more people.</a:t>
            </a:r>
          </a:p>
          <a:p>
            <a:pPr marL="0" indent="0">
              <a:buNone/>
            </a:pPr>
            <a:endParaRPr lang="en-US" dirty="0">
              <a:solidFill>
                <a:schemeClr val="tx1">
                  <a:lumMod val="50000"/>
                  <a:lumOff val="50000"/>
                </a:schemeClr>
              </a:solidFill>
              <a:latin typeface="Candara" panose="020E0502030303020204" pitchFamily="34" charset="0"/>
            </a:endParaRPr>
          </a:p>
          <a:p>
            <a:pPr marL="0" indent="0">
              <a:buNone/>
            </a:pPr>
            <a:r>
              <a:rPr lang="en-US" dirty="0">
                <a:solidFill>
                  <a:schemeClr val="tx1">
                    <a:lumMod val="50000"/>
                    <a:lumOff val="50000"/>
                  </a:schemeClr>
                </a:solidFill>
                <a:latin typeface="Candara" panose="020E0502030303020204" pitchFamily="34" charset="0"/>
              </a:rPr>
              <a:t>Suggests the way to reduce crime is to </a:t>
            </a:r>
            <a:r>
              <a:rPr lang="en-US" i="1" dirty="0">
                <a:solidFill>
                  <a:schemeClr val="tx1">
                    <a:lumMod val="50000"/>
                    <a:lumOff val="50000"/>
                  </a:schemeClr>
                </a:solidFill>
                <a:latin typeface="Candara" panose="020E0502030303020204" pitchFamily="34" charset="0"/>
              </a:rPr>
              <a:t>increase perceived risk</a:t>
            </a:r>
            <a:r>
              <a:rPr lang="en-US" dirty="0">
                <a:solidFill>
                  <a:schemeClr val="tx1">
                    <a:lumMod val="50000"/>
                    <a:lumOff val="50000"/>
                  </a:schemeClr>
                </a:solidFill>
                <a:latin typeface="Candara" panose="020E0502030303020204" pitchFamily="34" charset="0"/>
              </a:rPr>
              <a:t>, </a:t>
            </a:r>
            <a:r>
              <a:rPr lang="en-US" i="1" dirty="0">
                <a:solidFill>
                  <a:schemeClr val="tx1">
                    <a:lumMod val="50000"/>
                    <a:lumOff val="50000"/>
                  </a:schemeClr>
                </a:solidFill>
                <a:latin typeface="Candara" panose="020E0502030303020204" pitchFamily="34" charset="0"/>
              </a:rPr>
              <a:t>lower perceived reward</a:t>
            </a:r>
            <a:r>
              <a:rPr lang="en-US" dirty="0">
                <a:solidFill>
                  <a:schemeClr val="tx1">
                    <a:lumMod val="50000"/>
                    <a:lumOff val="50000"/>
                  </a:schemeClr>
                </a:solidFill>
                <a:latin typeface="Candara" panose="020E0502030303020204" pitchFamily="34" charset="0"/>
              </a:rPr>
              <a:t>.</a:t>
            </a:r>
          </a:p>
        </p:txBody>
      </p:sp>
    </p:spTree>
    <p:extLst>
      <p:ext uri="{BB962C8B-B14F-4D97-AF65-F5344CB8AC3E}">
        <p14:creationId xmlns:p14="http://schemas.microsoft.com/office/powerpoint/2010/main" val="108158376"/>
      </p:ext>
    </p:extLst>
  </p:cSld>
  <p:clrMapOvr>
    <a:masterClrMapping/>
  </p:clrMapOvr>
</p:sld>
</file>

<file path=ppt/theme/theme1.xml><?xml version="1.0" encoding="utf-8"?>
<a:theme xmlns:a="http://schemas.openxmlformats.org/drawingml/2006/main" name="BOSS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SS Layout" id="{1FD179CD-5361-4C28-A5C9-7A7EC86C02FF}" vid="{1C835E91-0475-491A-B85D-35E2B73995FF}"/>
    </a:ext>
  </a:extLst>
</a:theme>
</file>

<file path=docProps/app.xml><?xml version="1.0" encoding="utf-8"?>
<Properties xmlns="http://schemas.openxmlformats.org/officeDocument/2006/extended-properties" xmlns:vt="http://schemas.openxmlformats.org/officeDocument/2006/docPropsVTypes">
  <Template>BOSS Layout</Template>
  <TotalTime>84</TotalTime>
  <Words>807</Words>
  <Application>Microsoft Office PowerPoint</Application>
  <PresentationFormat>Widescreen</PresentationFormat>
  <Paragraphs>143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Candara</vt:lpstr>
      <vt:lpstr>Wingdings</vt:lpstr>
      <vt:lpstr>BOSS Layout</vt:lpstr>
      <vt:lpstr>Theoretical Foundations of Crime Analysis</vt:lpstr>
      <vt:lpstr>AGENDA</vt:lpstr>
      <vt:lpstr>Environmental Criminology</vt:lpstr>
      <vt:lpstr>Environmental Criminology</vt:lpstr>
      <vt:lpstr>Environmental Criminology</vt:lpstr>
      <vt:lpstr>Environmental Criminology</vt:lpstr>
      <vt:lpstr>Environmental Criminology</vt:lpstr>
      <vt:lpstr>Environmental Criminology</vt:lpstr>
      <vt:lpstr>Rational Choice Theory</vt:lpstr>
      <vt:lpstr>Routine Activities Theory</vt:lpstr>
      <vt:lpstr>Routine Activities Theory</vt:lpstr>
      <vt:lpstr>Routine Activities Theory</vt:lpstr>
      <vt:lpstr>Routine Activities Theory</vt:lpstr>
      <vt:lpstr>Routine Activities Theory</vt:lpstr>
      <vt:lpstr>Routine Activities Theory</vt:lpstr>
      <vt:lpstr>Routine Activities Theory</vt:lpstr>
      <vt:lpstr>Routine Activities Theory: Example</vt:lpstr>
      <vt:lpstr>Routine Activities Theory: 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Stone, Rebecca</dc:creator>
  <cp:lastModifiedBy>Stone, Rebecca</cp:lastModifiedBy>
  <cp:revision>20</cp:revision>
  <dcterms:created xsi:type="dcterms:W3CDTF">2019-01-18T20:33:38Z</dcterms:created>
  <dcterms:modified xsi:type="dcterms:W3CDTF">2019-01-22T00:53:18Z</dcterms:modified>
</cp:coreProperties>
</file>