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 varScale="1">
        <p:scale>
          <a:sx n="69" d="100"/>
          <a:sy n="69" d="100"/>
        </p:scale>
        <p:origin x="84" y="9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ropbox\Suffolk\Teaching\Crime%20Mapping\Boston%20map%20files%20and%20data\Dr%20Stones%20Map%20Layers%20and%20Data\2018%20Boston%20ROBBERY%20-%20STREET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ropbox\Suffolk\Teaching\Crime%20Mapping\Boston%20map%20files%20and%20data\Dr%20Stones%20Map%20Layers%20and%20Data\2018%20Boston%20ROBBERY%20-%20STREET.csv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ropbox\Suffolk\Teaching\Crime%20Mapping\Boston%20map%20files%20and%20data\Dr%20Stones%20Map%20Layers%20and%20Data\2018%20Boston%20ROBBERY%20-%20STREET.csv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3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Time-of-Day Analysis: 2018 Street Robbery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3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ndard"/>
        <c:varyColors val="0"/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'2018 Boston ROBBERY - STREET'!$U$3:$U$26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cat>
          <c:val>
            <c:numRef>
              <c:f>'2018 Boston ROBBERY - STREET'!$V$3:$V$26</c:f>
              <c:numCache>
                <c:formatCode>General</c:formatCode>
                <c:ptCount val="24"/>
                <c:pt idx="0">
                  <c:v>52</c:v>
                </c:pt>
                <c:pt idx="1">
                  <c:v>39</c:v>
                </c:pt>
                <c:pt idx="2">
                  <c:v>54</c:v>
                </c:pt>
                <c:pt idx="3">
                  <c:v>31</c:v>
                </c:pt>
                <c:pt idx="4">
                  <c:v>17</c:v>
                </c:pt>
                <c:pt idx="5">
                  <c:v>17</c:v>
                </c:pt>
                <c:pt idx="6">
                  <c:v>10</c:v>
                </c:pt>
                <c:pt idx="7">
                  <c:v>8</c:v>
                </c:pt>
                <c:pt idx="8">
                  <c:v>10</c:v>
                </c:pt>
                <c:pt idx="9">
                  <c:v>14</c:v>
                </c:pt>
                <c:pt idx="10">
                  <c:v>12</c:v>
                </c:pt>
                <c:pt idx="11">
                  <c:v>8</c:v>
                </c:pt>
                <c:pt idx="12">
                  <c:v>23</c:v>
                </c:pt>
                <c:pt idx="13">
                  <c:v>11</c:v>
                </c:pt>
                <c:pt idx="14">
                  <c:v>27</c:v>
                </c:pt>
                <c:pt idx="15">
                  <c:v>30</c:v>
                </c:pt>
                <c:pt idx="16">
                  <c:v>27</c:v>
                </c:pt>
                <c:pt idx="17">
                  <c:v>36</c:v>
                </c:pt>
                <c:pt idx="18">
                  <c:v>42</c:v>
                </c:pt>
                <c:pt idx="19">
                  <c:v>38</c:v>
                </c:pt>
                <c:pt idx="20">
                  <c:v>46</c:v>
                </c:pt>
                <c:pt idx="21">
                  <c:v>62</c:v>
                </c:pt>
                <c:pt idx="22">
                  <c:v>53</c:v>
                </c:pt>
                <c:pt idx="23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5E-4FB9-9F5A-B08EBFAACE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5383560"/>
        <c:axId val="565382904"/>
        <c:extLst>
          <c:ext xmlns:c15="http://schemas.microsoft.com/office/drawing/2012/chart" uri="{02D57815-91ED-43cb-92C2-25804820EDAC}">
            <c15:filteredArea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cat>
                  <c:numRef>
                    <c:extLst>
                      <c:ext uri="{02D57815-91ED-43cb-92C2-25804820EDAC}">
                        <c15:formulaRef>
                          <c15:sqref>'2018 Boston ROBBERY - STREET'!$U$3:$U$26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'2018 Boston ROBBERY - STREET'!$U$3:$U$26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815E-4FB9-9F5A-B08EBFAACE35}"/>
                  </c:ext>
                </c:extLst>
              </c15:ser>
            </c15:filteredAreaSeries>
          </c:ext>
        </c:extLst>
      </c:areaChart>
      <c:catAx>
        <c:axId val="565383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5382904"/>
        <c:crosses val="autoZero"/>
        <c:auto val="1"/>
        <c:lblAlgn val="ctr"/>
        <c:lblOffset val="100"/>
        <c:noMultiLvlLbl val="0"/>
      </c:catAx>
      <c:valAx>
        <c:axId val="565382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53835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8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3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Time-of-Day Analysis: 2018 Street Robbery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3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ndard"/>
        <c:varyColors val="0"/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'2018 Boston ROBBERY - STREET'!$U$3:$U$26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cat>
          <c:val>
            <c:numRef>
              <c:f>'2018 Boston ROBBERY - STREET'!$V$3:$V$26</c:f>
              <c:numCache>
                <c:formatCode>General</c:formatCode>
                <c:ptCount val="24"/>
                <c:pt idx="0">
                  <c:v>52</c:v>
                </c:pt>
                <c:pt idx="1">
                  <c:v>39</c:v>
                </c:pt>
                <c:pt idx="2">
                  <c:v>54</c:v>
                </c:pt>
                <c:pt idx="3">
                  <c:v>31</c:v>
                </c:pt>
                <c:pt idx="4">
                  <c:v>17</c:v>
                </c:pt>
                <c:pt idx="5">
                  <c:v>17</c:v>
                </c:pt>
                <c:pt idx="6">
                  <c:v>10</c:v>
                </c:pt>
                <c:pt idx="7">
                  <c:v>8</c:v>
                </c:pt>
                <c:pt idx="8">
                  <c:v>10</c:v>
                </c:pt>
                <c:pt idx="9">
                  <c:v>14</c:v>
                </c:pt>
                <c:pt idx="10">
                  <c:v>12</c:v>
                </c:pt>
                <c:pt idx="11">
                  <c:v>8</c:v>
                </c:pt>
                <c:pt idx="12">
                  <c:v>23</c:v>
                </c:pt>
                <c:pt idx="13">
                  <c:v>11</c:v>
                </c:pt>
                <c:pt idx="14">
                  <c:v>27</c:v>
                </c:pt>
                <c:pt idx="15">
                  <c:v>30</c:v>
                </c:pt>
                <c:pt idx="16">
                  <c:v>27</c:v>
                </c:pt>
                <c:pt idx="17">
                  <c:v>36</c:v>
                </c:pt>
                <c:pt idx="18">
                  <c:v>42</c:v>
                </c:pt>
                <c:pt idx="19">
                  <c:v>38</c:v>
                </c:pt>
                <c:pt idx="20">
                  <c:v>46</c:v>
                </c:pt>
                <c:pt idx="21">
                  <c:v>62</c:v>
                </c:pt>
                <c:pt idx="22">
                  <c:v>53</c:v>
                </c:pt>
                <c:pt idx="23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5E-4FB9-9F5A-B08EBFAACE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5383560"/>
        <c:axId val="565382904"/>
        <c:extLst>
          <c:ext xmlns:c15="http://schemas.microsoft.com/office/drawing/2012/chart" uri="{02D57815-91ED-43cb-92C2-25804820EDAC}">
            <c15:filteredArea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cat>
                  <c:numRef>
                    <c:extLst>
                      <c:ext uri="{02D57815-91ED-43cb-92C2-25804820EDAC}">
                        <c15:formulaRef>
                          <c15:sqref>'2018 Boston ROBBERY - STREET'!$U$3:$U$26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'2018 Boston ROBBERY - STREET'!$U$3:$U$26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815E-4FB9-9F5A-B08EBFAACE35}"/>
                  </c:ext>
                </c:extLst>
              </c15:ser>
            </c15:filteredAreaSeries>
          </c:ext>
        </c:extLst>
      </c:areaChart>
      <c:catAx>
        <c:axId val="565383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5382904"/>
        <c:crosses val="autoZero"/>
        <c:auto val="1"/>
        <c:lblAlgn val="ctr"/>
        <c:lblOffset val="100"/>
        <c:noMultiLvlLbl val="0"/>
      </c:catAx>
      <c:valAx>
        <c:axId val="565382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53835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8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3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Time-of-Day Analysis: 2018 Street Robbery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3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ndard"/>
        <c:varyColors val="0"/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'2018 Boston ROBBERY - STREET'!$U$3:$U$26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cat>
          <c:val>
            <c:numRef>
              <c:f>'2018 Boston ROBBERY - STREET'!$V$3:$V$26</c:f>
              <c:numCache>
                <c:formatCode>General</c:formatCode>
                <c:ptCount val="24"/>
                <c:pt idx="0">
                  <c:v>52</c:v>
                </c:pt>
                <c:pt idx="1">
                  <c:v>39</c:v>
                </c:pt>
                <c:pt idx="2">
                  <c:v>54</c:v>
                </c:pt>
                <c:pt idx="3">
                  <c:v>31</c:v>
                </c:pt>
                <c:pt idx="4">
                  <c:v>17</c:v>
                </c:pt>
                <c:pt idx="5">
                  <c:v>17</c:v>
                </c:pt>
                <c:pt idx="6">
                  <c:v>10</c:v>
                </c:pt>
                <c:pt idx="7">
                  <c:v>8</c:v>
                </c:pt>
                <c:pt idx="8">
                  <c:v>10</c:v>
                </c:pt>
                <c:pt idx="9">
                  <c:v>14</c:v>
                </c:pt>
                <c:pt idx="10">
                  <c:v>12</c:v>
                </c:pt>
                <c:pt idx="11">
                  <c:v>8</c:v>
                </c:pt>
                <c:pt idx="12">
                  <c:v>23</c:v>
                </c:pt>
                <c:pt idx="13">
                  <c:v>11</c:v>
                </c:pt>
                <c:pt idx="14">
                  <c:v>27</c:v>
                </c:pt>
                <c:pt idx="15">
                  <c:v>30</c:v>
                </c:pt>
                <c:pt idx="16">
                  <c:v>27</c:v>
                </c:pt>
                <c:pt idx="17">
                  <c:v>36</c:v>
                </c:pt>
                <c:pt idx="18">
                  <c:v>42</c:v>
                </c:pt>
                <c:pt idx="19">
                  <c:v>38</c:v>
                </c:pt>
                <c:pt idx="20">
                  <c:v>46</c:v>
                </c:pt>
                <c:pt idx="21">
                  <c:v>62</c:v>
                </c:pt>
                <c:pt idx="22">
                  <c:v>53</c:v>
                </c:pt>
                <c:pt idx="23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5E-4FB9-9F5A-B08EBFAACE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5383560"/>
        <c:axId val="565382904"/>
        <c:extLst>
          <c:ext xmlns:c15="http://schemas.microsoft.com/office/drawing/2012/chart" uri="{02D57815-91ED-43cb-92C2-25804820EDAC}">
            <c15:filteredArea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cat>
                  <c:numRef>
                    <c:extLst>
                      <c:ext uri="{02D57815-91ED-43cb-92C2-25804820EDAC}">
                        <c15:formulaRef>
                          <c15:sqref>'2018 Boston ROBBERY - STREET'!$U$3:$U$26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'2018 Boston ROBBERY - STREET'!$U$3:$U$26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815E-4FB9-9F5A-B08EBFAACE35}"/>
                  </c:ext>
                </c:extLst>
              </c15:ser>
            </c15:filteredAreaSeries>
          </c:ext>
        </c:extLst>
      </c:areaChart>
      <c:catAx>
        <c:axId val="565383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5382904"/>
        <c:crosses val="autoZero"/>
        <c:auto val="1"/>
        <c:lblAlgn val="ctr"/>
        <c:lblOffset val="100"/>
        <c:noMultiLvlLbl val="0"/>
      </c:catAx>
      <c:valAx>
        <c:axId val="565382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53835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D501A-8165-4AC8-8FF4-020908A1D1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B9A6EA-8659-4838-B63C-E6508F4AB0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F98C3-C522-44F0-90C3-2705E2917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9237-CDC6-4350-8888-AD8D0A8A72E6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E281F-AB79-4C7F-8DED-5E5A25E28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E23F9-9399-43C0-A0F3-179AB9371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B09C-57F0-4ED5-ABE2-8D47303B2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446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600F5-6742-4688-871A-0AB857134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A5AE96-2945-427E-8FA2-8516CDD4FB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F9557-7710-4DA5-852D-F311CFE2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9237-CDC6-4350-8888-AD8D0A8A72E6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F2A53-0DE3-4CDA-A0C8-2CC33A431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DF0D9-9F48-4B80-A747-84F3DDE35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B09C-57F0-4ED5-ABE2-8D47303B2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19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81E1EA-BCC1-4876-A63A-2DE12C657E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B06584-7EAC-4FFC-82A6-4D78A15DEC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A5FD5-5F70-4A04-A447-409D8A6F5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9237-CDC6-4350-8888-AD8D0A8A72E6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8C4B14-0C51-4E1B-88D9-A595E2AF5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337A0-85A4-485F-B9F1-BA4DAFD7F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B09C-57F0-4ED5-ABE2-8D47303B2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24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CA878-BBAE-4670-BA16-11D1260F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230" y="22860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8BCBA-B793-47AB-8870-7A6A82ECE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378" y="1818406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69669-5A43-4DA5-9C25-A4121202E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9237-CDC6-4350-8888-AD8D0A8A72E6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06343-E7EE-405F-88E6-1816A5404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30096-B2B1-4048-BC5B-D5D5D6B41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B09C-57F0-4ED5-ABE2-8D47303B2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655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04D50-4AAC-4946-90EF-8BF335F36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79E2BA-926F-4814-8C73-C9FD82A67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453CA-944A-4458-8D22-0ADD32E90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9237-CDC6-4350-8888-AD8D0A8A72E6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F7B4D-A2AE-4738-A629-D6B68ED85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8BA4A-12B8-4E70-8A7B-BD8A2DBE0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B09C-57F0-4ED5-ABE2-8D47303B2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460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A0208-15C3-443D-9B67-2F5B917E8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483" y="22578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1A57A-93F3-4434-B040-94A5ACC1CE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BFB5E2-0FD5-4415-A69B-34B02DB452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A61A37-7F66-4E16-88C9-69B9A9151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9237-CDC6-4350-8888-AD8D0A8A72E6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DCCAD4-ECB2-4286-896B-52CA65E49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89C284-65BE-4DE7-BF34-DDF71EAD5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B09C-57F0-4ED5-ABE2-8D47303B2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17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81245-4686-4BB4-A31F-2D4872983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071" y="27225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C8B747-56A1-4BAD-A22E-C10A23B12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1FC9E-C3E1-4F4D-BA98-036614864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BCF4BA-BA04-4879-8E29-E423C9D375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052E21-84D6-453C-BBB4-7BBC0BF7A4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1693B7-0EDD-4407-94CB-CF27C3EBA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9237-CDC6-4350-8888-AD8D0A8A72E6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AD9EC9-1C72-4331-9C4D-4018A2A45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26B25A-0920-48FC-8482-B4A38EAE2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B09C-57F0-4ED5-ABE2-8D47303B2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50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D44FA-1054-4B2F-80C4-AF0439D1E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977" y="24435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A31E5E-EB04-474A-977B-CB5C2E388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9237-CDC6-4350-8888-AD8D0A8A72E6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4D406B-DF22-4BAA-B453-72FAA376B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E0A7FF-4610-46B0-96F3-724E5D4CF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B09C-57F0-4ED5-ABE2-8D47303B2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07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DFBA8B-298C-441F-80D0-42F43BDEE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9237-CDC6-4350-8888-AD8D0A8A72E6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39C61A-EDAD-45D4-A2A7-79714F44E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C8B9E1-34BE-41F5-9510-A2CDF99A8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B09C-57F0-4ED5-ABE2-8D47303B2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7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0E21A-6F6B-4CEF-9CE9-30DCE5443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2CAE1-35BA-42B8-9549-49FFF16FC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C663CD-B8DA-42E7-854C-E5B3FAE8CA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534F63-C4E1-4C2E-A297-9BB2EF10E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9237-CDC6-4350-8888-AD8D0A8A72E6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BA3911-53B0-4989-B7D1-4F796E9F5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F19035-0EB8-43D0-8922-68373767D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B09C-57F0-4ED5-ABE2-8D47303B2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965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881C1-6B75-4A39-9772-F5A3D77FA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CB3A67-29EE-4662-BB11-318274EBCF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2AD303-3DB5-467A-BC57-CCED9DDF59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5E8689-BF22-4301-8534-D16C24830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9237-CDC6-4350-8888-AD8D0A8A72E6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EF527C-B23A-4312-9710-DA3DFEF5F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19234E-C97F-4285-98B2-037113982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3B09C-57F0-4ED5-ABE2-8D47303B2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2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D98291-300D-4A82-9E50-10F4A6197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98" y="2357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E5C475-7B35-4D2B-8E85-548940D11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8970" y="178315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6F963-9E15-4B1B-BC09-C89CF26E69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79237-CDC6-4350-8888-AD8D0A8A72E6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BC824-4199-4999-93A4-39017A2402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F689C-9246-4A60-A022-131BE0AFC4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3B09C-57F0-4ED5-ABE2-8D47303B2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855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42D1F-2BC2-4C0F-8AC1-A7607BA8B4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Candara" panose="020E0502030303020204" pitchFamily="34" charset="0"/>
              </a:rPr>
              <a:t>Presenting Mapping Products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FF5CE1-C803-42CA-A497-13FD2EB92E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Candara" panose="020E0502030303020204" pitchFamily="34" charset="0"/>
              </a:rPr>
              <a:t>(briefly!)</a:t>
            </a:r>
          </a:p>
          <a:p>
            <a:r>
              <a:rPr lang="en-US" dirty="0">
                <a:latin typeface="Candara" panose="020E0502030303020204" pitchFamily="34" charset="0"/>
              </a:rPr>
              <a:t>Week 13, textbook chapter 15</a:t>
            </a:r>
          </a:p>
        </p:txBody>
      </p:sp>
    </p:spTree>
    <p:extLst>
      <p:ext uri="{BB962C8B-B14F-4D97-AF65-F5344CB8AC3E}">
        <p14:creationId xmlns:p14="http://schemas.microsoft.com/office/powerpoint/2010/main" val="1570302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D250191-9E61-40D8-BEDF-3FC4C5C44019}"/>
              </a:ext>
            </a:extLst>
          </p:cNvPr>
          <p:cNvGraphicFramePr>
            <a:graphicFrameLocks/>
          </p:cNvGraphicFramePr>
          <p:nvPr/>
        </p:nvGraphicFramePr>
        <p:xfrm>
          <a:off x="214745" y="415636"/>
          <a:ext cx="11762509" cy="6220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AB33963A-8C08-4F2D-9AF4-3A15AD65B561}"/>
              </a:ext>
            </a:extLst>
          </p:cNvPr>
          <p:cNvSpPr/>
          <p:nvPr/>
        </p:nvSpPr>
        <p:spPr>
          <a:xfrm>
            <a:off x="914400" y="4184073"/>
            <a:ext cx="4641272" cy="1759527"/>
          </a:xfrm>
          <a:prstGeom prst="wedgeRectCallout">
            <a:avLst>
              <a:gd name="adj1" fmla="val 164242"/>
              <a:gd name="adj2" fmla="val -823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ndara" panose="020E0502030303020204" pitchFamily="34" charset="0"/>
              </a:rPr>
              <a:t>Peak time for robberies was between 8pm and 2am.</a:t>
            </a:r>
          </a:p>
        </p:txBody>
      </p:sp>
    </p:spTree>
    <p:extLst>
      <p:ext uri="{BB962C8B-B14F-4D97-AF65-F5344CB8AC3E}">
        <p14:creationId xmlns:p14="http://schemas.microsoft.com/office/powerpoint/2010/main" val="961518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52871-D5D7-44E2-9B85-07ADBD1E5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Candara" panose="020E0502030303020204" pitchFamily="34" charset="0"/>
              </a:rPr>
              <a:t>Putting maps and graphs in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D7B18-61CB-453B-8A45-396A569B7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Candara" panose="020E0502030303020204" pitchFamily="34" charset="0"/>
              </a:rPr>
              <a:t>You can paste graphs and your .jpg maps into Word documents, too.</a:t>
            </a:r>
          </a:p>
          <a:p>
            <a:pPr marL="0" indent="0">
              <a:buNone/>
            </a:pPr>
            <a:endParaRPr lang="en-US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ndara" panose="020E0502030303020204" pitchFamily="34" charset="0"/>
              </a:rPr>
              <a:t>Again, make sure everything is sized appropriately and is legible.</a:t>
            </a:r>
          </a:p>
          <a:p>
            <a:pPr marL="0" indent="0">
              <a:buNone/>
            </a:pPr>
            <a:endParaRPr lang="en-US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ndara" panose="020E0502030303020204" pitchFamily="34" charset="0"/>
              </a:rPr>
              <a:t>For maps, you may want to make one page “landscape” to feature a large map and then refer to it in your text (e.g. “See Map 1, next page”).</a:t>
            </a:r>
          </a:p>
          <a:p>
            <a:pPr marL="0" indent="0">
              <a:buNone/>
            </a:pPr>
            <a:endParaRPr lang="en-US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ndara" panose="020E0502030303020204" pitchFamily="34" charset="0"/>
              </a:rPr>
              <a:t>I recommend one half or one full page for maps, and one-third to one-half a page for graphs.</a:t>
            </a:r>
          </a:p>
        </p:txBody>
      </p:sp>
    </p:spTree>
    <p:extLst>
      <p:ext uri="{BB962C8B-B14F-4D97-AF65-F5344CB8AC3E}">
        <p14:creationId xmlns:p14="http://schemas.microsoft.com/office/powerpoint/2010/main" val="3660751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C0E8B-CB15-4557-B9C2-A6CA9CB81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Candara" panose="020E0502030303020204" pitchFamily="34" charset="0"/>
              </a:rPr>
              <a:t>Final project checklist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D1115-C6C5-4C0D-AC71-2CC6971C7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andara" panose="020E0502030303020204" pitchFamily="34" charset="0"/>
              </a:rPr>
              <a:t>Remember, the checklist represents the minimum requirements.</a:t>
            </a:r>
          </a:p>
          <a:p>
            <a:pPr marL="0" indent="0">
              <a:buNone/>
            </a:pPr>
            <a:endParaRPr lang="en-US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ndara" panose="020E0502030303020204" pitchFamily="34" charset="0"/>
              </a:rPr>
              <a:t>How will you set your project apart?</a:t>
            </a:r>
          </a:p>
          <a:p>
            <a:pPr marL="0" indent="0">
              <a:buNone/>
            </a:pPr>
            <a:r>
              <a:rPr lang="en-US" dirty="0">
                <a:latin typeface="Candara" panose="020E0502030303020204" pitchFamily="34" charset="0"/>
              </a:rPr>
              <a:t>	Additional maps or graphs?</a:t>
            </a:r>
          </a:p>
          <a:p>
            <a:pPr marL="0" indent="0">
              <a:buNone/>
            </a:pPr>
            <a:r>
              <a:rPr lang="en-US" dirty="0">
                <a:latin typeface="Candara" panose="020E0502030303020204" pitchFamily="34" charset="0"/>
              </a:rPr>
              <a:t>	Special mapping techniques?</a:t>
            </a:r>
          </a:p>
          <a:p>
            <a:pPr marL="0" indent="0">
              <a:buNone/>
            </a:pPr>
            <a:r>
              <a:rPr lang="en-US" dirty="0">
                <a:latin typeface="Candara" panose="020E0502030303020204" pitchFamily="34" charset="0"/>
              </a:rPr>
              <a:t>	Thorough analysis of your data?</a:t>
            </a:r>
          </a:p>
          <a:p>
            <a:pPr marL="0" indent="0">
              <a:buNone/>
            </a:pPr>
            <a:r>
              <a:rPr lang="en-US" dirty="0">
                <a:latin typeface="Candara" panose="020E0502030303020204" pitchFamily="34" charset="0"/>
              </a:rPr>
              <a:t>	Innovative strategies?</a:t>
            </a:r>
          </a:p>
        </p:txBody>
      </p:sp>
    </p:spTree>
    <p:extLst>
      <p:ext uri="{BB962C8B-B14F-4D97-AF65-F5344CB8AC3E}">
        <p14:creationId xmlns:p14="http://schemas.microsoft.com/office/powerpoint/2010/main" val="3925268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192C6-A73E-46D5-98CF-63ADDA7BE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Candara" panose="020E0502030303020204" pitchFamily="34" charset="0"/>
              </a:rPr>
              <a:t>Presentations: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D57D1-7FFF-421E-BFC5-6F20B0447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andara" panose="020E0502030303020204" pitchFamily="34" charset="0"/>
              </a:rPr>
              <a:t>Introduce crime type</a:t>
            </a:r>
          </a:p>
          <a:p>
            <a:pPr marL="0" indent="0">
              <a:buNone/>
            </a:pPr>
            <a:endParaRPr lang="en-US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ndara" panose="020E0502030303020204" pitchFamily="34" charset="0"/>
              </a:rPr>
              <a:t>Show results of your analysis (2 map, 2 graphs)</a:t>
            </a:r>
          </a:p>
          <a:p>
            <a:pPr marL="0" indent="0">
              <a:buNone/>
            </a:pPr>
            <a:endParaRPr lang="en-US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ndara" panose="020E0502030303020204" pitchFamily="34" charset="0"/>
              </a:rPr>
              <a:t>Share your recommended strategies based on your analysis</a:t>
            </a:r>
          </a:p>
          <a:p>
            <a:pPr marL="0" indent="0">
              <a:buNone/>
            </a:pPr>
            <a:endParaRPr lang="en-US" dirty="0">
              <a:latin typeface="Candara" panose="020E0502030303020204" pitchFamily="34" charset="0"/>
            </a:endParaRPr>
          </a:p>
          <a:p>
            <a:pPr marL="0" indent="0" algn="ctr">
              <a:buNone/>
            </a:pPr>
            <a:r>
              <a:rPr lang="en-US" b="1" i="1" dirty="0">
                <a:latin typeface="Candara" panose="020E0502030303020204" pitchFamily="34" charset="0"/>
              </a:rPr>
              <a:t>5 minutes max – make sure you practice so you know you can cover your information without going over time!</a:t>
            </a:r>
          </a:p>
        </p:txBody>
      </p:sp>
    </p:spTree>
    <p:extLst>
      <p:ext uri="{BB962C8B-B14F-4D97-AF65-F5344CB8AC3E}">
        <p14:creationId xmlns:p14="http://schemas.microsoft.com/office/powerpoint/2010/main" val="2891281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FA44C-3CA9-48D6-B3CC-1EA151143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Candara" panose="020E0502030303020204" pitchFamily="34" charset="0"/>
              </a:rPr>
              <a:t>Papers: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06CE1-805A-4966-B334-BFA50E55B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378" y="1429472"/>
            <a:ext cx="11034622" cy="5303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Candara" panose="020E0502030303020204" pitchFamily="34" charset="0"/>
              </a:rPr>
              <a:t>Introduction</a:t>
            </a:r>
            <a:r>
              <a:rPr lang="en-US" dirty="0">
                <a:latin typeface="Candara" panose="020E0502030303020204" pitchFamily="34" charset="0"/>
              </a:rPr>
              <a:t> to your crime/disorder problem</a:t>
            </a:r>
          </a:p>
          <a:p>
            <a:pPr marL="0" indent="0">
              <a:buNone/>
            </a:pPr>
            <a:endParaRPr lang="en-US" sz="12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Candara" panose="020E0502030303020204" pitchFamily="34" charset="0"/>
              </a:rPr>
              <a:t>Literature review</a:t>
            </a:r>
            <a:r>
              <a:rPr lang="en-US" dirty="0">
                <a:latin typeface="Candara" panose="020E0502030303020204" pitchFamily="34" charset="0"/>
              </a:rPr>
              <a:t>: What do we know about this problem? Cite sources!</a:t>
            </a:r>
          </a:p>
          <a:p>
            <a:pPr marL="0" indent="0">
              <a:buNone/>
            </a:pPr>
            <a:endParaRPr lang="en-US" sz="12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Candara" panose="020E0502030303020204" pitchFamily="34" charset="0"/>
              </a:rPr>
              <a:t>Methods</a:t>
            </a:r>
            <a:r>
              <a:rPr lang="en-US" dirty="0">
                <a:latin typeface="Candara" panose="020E0502030303020204" pitchFamily="34" charset="0"/>
              </a:rPr>
              <a:t>: Where are your data from? What did you have to do to them to be able to produce your results? </a:t>
            </a:r>
          </a:p>
          <a:p>
            <a:pPr marL="0" indent="0">
              <a:buNone/>
            </a:pPr>
            <a:endParaRPr lang="en-US" sz="12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Candara" panose="020E0502030303020204" pitchFamily="34" charset="0"/>
              </a:rPr>
              <a:t>Results</a:t>
            </a:r>
            <a:r>
              <a:rPr lang="en-US" dirty="0">
                <a:latin typeface="Candara" panose="020E0502030303020204" pitchFamily="34" charset="0"/>
              </a:rPr>
              <a:t>: At least two different maps and two different graphs, with written description of what they tell you about your crime</a:t>
            </a:r>
          </a:p>
          <a:p>
            <a:pPr marL="0" indent="0">
              <a:buNone/>
            </a:pPr>
            <a:endParaRPr lang="en-US" sz="12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Candara" panose="020E0502030303020204" pitchFamily="34" charset="0"/>
              </a:rPr>
              <a:t>Strategy/Recommendations</a:t>
            </a:r>
            <a:r>
              <a:rPr lang="en-US" dirty="0">
                <a:latin typeface="Candara" panose="020E0502030303020204" pitchFamily="34" charset="0"/>
              </a:rPr>
              <a:t>: Definitely cite sources here</a:t>
            </a:r>
          </a:p>
          <a:p>
            <a:pPr marL="0" indent="0">
              <a:buNone/>
            </a:pPr>
            <a:endParaRPr lang="en-US" sz="12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Candara" panose="020E0502030303020204" pitchFamily="34" charset="0"/>
              </a:rPr>
              <a:t>Works Cited/References</a:t>
            </a:r>
          </a:p>
        </p:txBody>
      </p:sp>
    </p:spTree>
    <p:extLst>
      <p:ext uri="{BB962C8B-B14F-4D97-AF65-F5344CB8AC3E}">
        <p14:creationId xmlns:p14="http://schemas.microsoft.com/office/powerpoint/2010/main" val="2262592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585C3-4AF9-48E3-994B-941F50D4F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Candara" panose="020E0502030303020204" pitchFamily="34" charset="0"/>
              </a:rPr>
              <a:t>Coming up: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85F43-5984-48EE-AE8A-DC19741F3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Presentation slot sign-ups (5 minute slots)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All presentations due by </a:t>
            </a:r>
            <a:r>
              <a:rPr lang="en-US" b="1" dirty="0"/>
              <a:t>email</a:t>
            </a:r>
            <a:r>
              <a:rPr lang="en-US" dirty="0"/>
              <a:t> to Dr. Stone by </a:t>
            </a:r>
            <a:r>
              <a:rPr lang="en-US" b="1" i="1" dirty="0"/>
              <a:t>8am Tuesday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Written projects due on </a:t>
            </a:r>
            <a:r>
              <a:rPr lang="en-US" b="1" dirty="0"/>
              <a:t>Blackboard</a:t>
            </a:r>
            <a:r>
              <a:rPr lang="en-US" dirty="0"/>
              <a:t> by </a:t>
            </a:r>
            <a:r>
              <a:rPr lang="en-US" b="1" i="1" dirty="0"/>
              <a:t>end of day April 30</a:t>
            </a:r>
            <a:r>
              <a:rPr lang="en-US" b="1" i="1" baseline="30000" dirty="0"/>
              <a:t>th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Today: </a:t>
            </a:r>
            <a:r>
              <a:rPr lang="en-US" dirty="0"/>
              <a:t>Inserting maps and graphs into Microsoft Office documents; final project checklist, finishing up project components.</a:t>
            </a:r>
          </a:p>
        </p:txBody>
      </p:sp>
    </p:spTree>
    <p:extLst>
      <p:ext uri="{BB962C8B-B14F-4D97-AF65-F5344CB8AC3E}">
        <p14:creationId xmlns:p14="http://schemas.microsoft.com/office/powerpoint/2010/main" val="524852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A4E44-AFFD-42AC-AF1B-9723B7B3A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Candara" panose="020E0502030303020204" pitchFamily="34" charset="0"/>
              </a:rPr>
              <a:t>Putting maps in your presentations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0F001-F848-4F99-BDFB-E27DE522A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andara" panose="020E0502030303020204" pitchFamily="34" charset="0"/>
              </a:rPr>
              <a:t>Maps exported as .jpg files can simply be added to your presentations as an image.</a:t>
            </a:r>
          </a:p>
          <a:p>
            <a:pPr marL="0" indent="0">
              <a:buNone/>
            </a:pPr>
            <a:endParaRPr lang="en-US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ndara" panose="020E0502030303020204" pitchFamily="34" charset="0"/>
              </a:rPr>
              <a:t>Make sure that you size them appropriately!</a:t>
            </a:r>
          </a:p>
          <a:p>
            <a:pPr marL="0" indent="0">
              <a:buNone/>
            </a:pPr>
            <a:endParaRPr lang="en-US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ndara" panose="020E0502030303020204" pitchFamily="34" charset="0"/>
              </a:rPr>
              <a:t>How will you show off your skills &amp; make your presentation special?</a:t>
            </a:r>
          </a:p>
          <a:p>
            <a:pPr marL="0" indent="0">
              <a:buNone/>
            </a:pPr>
            <a:endParaRPr lang="en-US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ndara" panose="020E0502030303020204" pitchFamily="34" charset="0"/>
              </a:rPr>
              <a:t>If you want to highlight certain areas, it might make sense to show a more zoomed-in map – for example…</a:t>
            </a:r>
          </a:p>
        </p:txBody>
      </p:sp>
    </p:spTree>
    <p:extLst>
      <p:ext uri="{BB962C8B-B14F-4D97-AF65-F5344CB8AC3E}">
        <p14:creationId xmlns:p14="http://schemas.microsoft.com/office/powerpoint/2010/main" val="3541355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C1D57D-858B-4004-A701-02F524BCD8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8" y="-1003195"/>
            <a:ext cx="11471564" cy="886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896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D67E6C-982C-4209-88C2-7D4D632A9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27" y="-981783"/>
            <a:ext cx="11416145" cy="882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941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F0BBAB-6E68-4419-92AF-A67057C3B9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45" y="-985247"/>
            <a:ext cx="11425109" cy="882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601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16DA3-13FD-4EA1-99E4-1E28EFDCE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Candara" panose="020E0502030303020204" pitchFamily="34" charset="0"/>
              </a:rPr>
              <a:t>Putting graphs in your presentations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FF264-2ABA-4458-90DE-DCA0D42B0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Candara" panose="020E0502030303020204" pitchFamily="34" charset="0"/>
              </a:rPr>
              <a:t>Simply copy and paste the graph from your Excel spreadsheet into your </a:t>
            </a:r>
            <a:r>
              <a:rPr lang="en-US" dirty="0" err="1">
                <a:latin typeface="Candara" panose="020E0502030303020204" pitchFamily="34" charset="0"/>
              </a:rPr>
              <a:t>Powerpoint</a:t>
            </a:r>
            <a:r>
              <a:rPr lang="en-US" dirty="0">
                <a:latin typeface="Candara" panose="020E0502030303020204" pitchFamily="34" charset="0"/>
              </a:rPr>
              <a:t> slide.</a:t>
            </a:r>
          </a:p>
          <a:p>
            <a:pPr marL="0" indent="0">
              <a:buNone/>
            </a:pPr>
            <a:endParaRPr lang="en-US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ndara" panose="020E0502030303020204" pitchFamily="34" charset="0"/>
              </a:rPr>
              <a:t>Make sure your title and axis labels are correct and there are no extra data series showing.</a:t>
            </a:r>
          </a:p>
          <a:p>
            <a:pPr marL="0" indent="0">
              <a:buNone/>
            </a:pPr>
            <a:endParaRPr lang="en-US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ndara" panose="020E0502030303020204" pitchFamily="34" charset="0"/>
              </a:rPr>
              <a:t>Make sure your map is big enough for your audience to see. You can adjust font size in </a:t>
            </a:r>
            <a:r>
              <a:rPr lang="en-US" dirty="0" err="1">
                <a:latin typeface="Candara" panose="020E0502030303020204" pitchFamily="34" charset="0"/>
              </a:rPr>
              <a:t>Powerpoint</a:t>
            </a:r>
            <a:r>
              <a:rPr lang="en-US" dirty="0">
                <a:latin typeface="Candara" panose="020E0502030303020204" pitchFamily="34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ndara" panose="020E0502030303020204" pitchFamily="34" charset="0"/>
              </a:rPr>
              <a:t>What will you say about your graphs? What do they show?</a:t>
            </a:r>
          </a:p>
        </p:txBody>
      </p:sp>
    </p:spTree>
    <p:extLst>
      <p:ext uri="{BB962C8B-B14F-4D97-AF65-F5344CB8AC3E}">
        <p14:creationId xmlns:p14="http://schemas.microsoft.com/office/powerpoint/2010/main" val="2974016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D250191-9E61-40D8-BEDF-3FC4C5C440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8972753"/>
              </p:ext>
            </p:extLst>
          </p:nvPr>
        </p:nvGraphicFramePr>
        <p:xfrm>
          <a:off x="214745" y="415636"/>
          <a:ext cx="11762509" cy="6220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3195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D250191-9E61-40D8-BEDF-3FC4C5C44019}"/>
              </a:ext>
            </a:extLst>
          </p:cNvPr>
          <p:cNvGraphicFramePr>
            <a:graphicFrameLocks/>
          </p:cNvGraphicFramePr>
          <p:nvPr/>
        </p:nvGraphicFramePr>
        <p:xfrm>
          <a:off x="214745" y="415636"/>
          <a:ext cx="11762509" cy="6220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AB33963A-8C08-4F2D-9AF4-3A15AD65B561}"/>
              </a:ext>
            </a:extLst>
          </p:cNvPr>
          <p:cNvSpPr/>
          <p:nvPr/>
        </p:nvSpPr>
        <p:spPr>
          <a:xfrm>
            <a:off x="6664036" y="1343891"/>
            <a:ext cx="4641272" cy="1759527"/>
          </a:xfrm>
          <a:prstGeom prst="wedgeRectCallout">
            <a:avLst>
              <a:gd name="adj1" fmla="val -103221"/>
              <a:gd name="adj2" fmla="val 1735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ndara" panose="020E0502030303020204" pitchFamily="34" charset="0"/>
              </a:rPr>
              <a:t>Robberies were most unlikely to occur between 5am and 11am.</a:t>
            </a:r>
          </a:p>
        </p:txBody>
      </p:sp>
    </p:spTree>
    <p:extLst>
      <p:ext uri="{BB962C8B-B14F-4D97-AF65-F5344CB8AC3E}">
        <p14:creationId xmlns:p14="http://schemas.microsoft.com/office/powerpoint/2010/main" val="3670140456"/>
      </p:ext>
    </p:extLst>
  </p:cSld>
  <p:clrMapOvr>
    <a:masterClrMapping/>
  </p:clrMapOvr>
</p:sld>
</file>

<file path=ppt/theme/theme1.xml><?xml version="1.0" encoding="utf-8"?>
<a:theme xmlns:a="http://schemas.openxmlformats.org/drawingml/2006/main" name="BOSS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SS Layout" id="{1FD179CD-5361-4C28-A5C9-7A7EC86C02FF}" vid="{1C835E91-0475-491A-B85D-35E2B73995F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BOSS Layout</Template>
  <TotalTime>66</TotalTime>
  <Words>484</Words>
  <Application>Microsoft Office PowerPoint</Application>
  <PresentationFormat>Widescreen</PresentationFormat>
  <Paragraphs>68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Candara</vt:lpstr>
      <vt:lpstr>BOSS Layout</vt:lpstr>
      <vt:lpstr>Presenting Mapping Products</vt:lpstr>
      <vt:lpstr>Coming up:</vt:lpstr>
      <vt:lpstr>Putting maps in your presentations</vt:lpstr>
      <vt:lpstr>PowerPoint Presentation</vt:lpstr>
      <vt:lpstr>PowerPoint Presentation</vt:lpstr>
      <vt:lpstr>PowerPoint Presentation</vt:lpstr>
      <vt:lpstr>Putting graphs in your presentations</vt:lpstr>
      <vt:lpstr>PowerPoint Presentation</vt:lpstr>
      <vt:lpstr>PowerPoint Presentation</vt:lpstr>
      <vt:lpstr>PowerPoint Presentation</vt:lpstr>
      <vt:lpstr>Putting maps and graphs in reports</vt:lpstr>
      <vt:lpstr>Final project checklist</vt:lpstr>
      <vt:lpstr>Presentations:</vt:lpstr>
      <vt:lpstr>Papers: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Stone, Rebecca</dc:creator>
  <cp:lastModifiedBy>Stone, Rebecca</cp:lastModifiedBy>
  <cp:revision>11</cp:revision>
  <dcterms:created xsi:type="dcterms:W3CDTF">2019-04-17T23:17:40Z</dcterms:created>
  <dcterms:modified xsi:type="dcterms:W3CDTF">2019-04-18T00:24:16Z</dcterms:modified>
</cp:coreProperties>
</file>