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68" r:id="rId5"/>
    <p:sldId id="269" r:id="rId6"/>
    <p:sldId id="270" r:id="rId7"/>
    <p:sldId id="271" r:id="rId8"/>
    <p:sldId id="272" r:id="rId9"/>
    <p:sldId id="273" r:id="rId10"/>
    <p:sldId id="274" r:id="rId11"/>
    <p:sldId id="275" r:id="rId12"/>
    <p:sldId id="257" r:id="rId13"/>
    <p:sldId id="258" r:id="rId14"/>
    <p:sldId id="259" r:id="rId15"/>
    <p:sldId id="260" r:id="rId16"/>
    <p:sldId id="261" r:id="rId17"/>
    <p:sldId id="262" r:id="rId18"/>
    <p:sldId id="263" r:id="rId19"/>
    <p:sldId id="264" r:id="rId20"/>
    <p:sldId id="276" r:id="rId21"/>
    <p:sldId id="277" r:id="rId22"/>
    <p:sldId id="278" r:id="rId23"/>
    <p:sldId id="279" r:id="rId24"/>
    <p:sldId id="280" r:id="rId25"/>
    <p:sldId id="281" r:id="rId26"/>
    <p:sldId id="283" r:id="rId27"/>
    <p:sldId id="284" r:id="rId28"/>
    <p:sldId id="285"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96" d="100"/>
          <a:sy n="96" d="100"/>
        </p:scale>
        <p:origin x="9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BD501A-8165-4AC8-8FF4-020908A1D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6B9A6EA-8659-4838-B63C-E6508F4AB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DF98C3-C522-44F0-90C3-2705E2917217}"/>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A6CE281F-AB79-4C7F-8DED-5E5A25E28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7E23F9-9399-43C0-A0F3-179AB937134C}"/>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127442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600F5-6742-4688-871A-0AB8571346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9A5AE96-2945-427E-8FA2-8516CDD4FB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1F9557-7710-4DA5-852D-F311CFE24DA5}"/>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BA2F2A53-0DE3-4CDA-A0C8-2CC33A431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3DF0D9-9F48-4B80-A747-84F3DDE3575D}"/>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114267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81E1EA-BCC1-4876-A63A-2DE12C657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B06584-7EAC-4FFC-82A6-4D78A15DEC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0A5FD5-5F70-4A04-A447-409D8A6F5454}"/>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C78C4B14-0C51-4E1B-88D9-A595E2AF5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3337A0-85A4-485F-B9F1-BA4DAFD7FCDA}"/>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290652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CA878-BBAE-4670-BA16-11D1260FDA23}"/>
              </a:ext>
            </a:extLst>
          </p:cNvPr>
          <p:cNvSpPr>
            <a:spLocks noGrp="1"/>
          </p:cNvSpPr>
          <p:nvPr>
            <p:ph type="title"/>
          </p:nvPr>
        </p:nvSpPr>
        <p:spPr>
          <a:xfrm>
            <a:off x="260230" y="22860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D8BCBA-B793-47AB-8870-7A6A82ECE894}"/>
              </a:ext>
            </a:extLst>
          </p:cNvPr>
          <p:cNvSpPr>
            <a:spLocks noGrp="1"/>
          </p:cNvSpPr>
          <p:nvPr>
            <p:ph idx="1"/>
          </p:nvPr>
        </p:nvSpPr>
        <p:spPr>
          <a:xfrm>
            <a:off x="1157378" y="1818406"/>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69669-5A43-4DA5-9C25-A4121202EF9B}"/>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22006343-E7EE-405F-88E6-1816A5404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930096-B2B1-4048-BC5B-D5D5D6B41BA0}"/>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129872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E04D50-4AAC-4946-90EF-8BF335F364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A79E2BA-926F-4814-8C73-C9FD82A67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BA453CA-944A-4458-8D22-0ADD32E903EB}"/>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FD1F7B4D-A2AE-4738-A629-D6B68ED85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B8BA4A-12B8-4E70-8A7B-BD8A2DBE07E6}"/>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10686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A0208-15C3-443D-9B67-2F5B917E8BC5}"/>
              </a:ext>
            </a:extLst>
          </p:cNvPr>
          <p:cNvSpPr>
            <a:spLocks noGrp="1"/>
          </p:cNvSpPr>
          <p:nvPr>
            <p:ph type="title"/>
          </p:nvPr>
        </p:nvSpPr>
        <p:spPr>
          <a:xfrm>
            <a:off x="277483" y="22578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71A57A-93F3-4434-B040-94A5ACC1CE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DBFB5E2-0FD5-4415-A69B-34B02DB452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EA61A37-7F66-4E16-88C9-69B9A9151BA3}"/>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6" name="Footer Placeholder 5">
            <a:extLst>
              <a:ext uri="{FF2B5EF4-FFF2-40B4-BE49-F238E27FC236}">
                <a16:creationId xmlns:a16="http://schemas.microsoft.com/office/drawing/2014/main" xmlns="" id="{9ADCCAD4-ECB2-4286-896B-52CA65E49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89C284-65BE-4DE7-BF34-DDF71EAD5AD2}"/>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623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81245-4686-4BB4-A31F-2D4872983316}"/>
              </a:ext>
            </a:extLst>
          </p:cNvPr>
          <p:cNvSpPr>
            <a:spLocks noGrp="1"/>
          </p:cNvSpPr>
          <p:nvPr>
            <p:ph type="title"/>
          </p:nvPr>
        </p:nvSpPr>
        <p:spPr>
          <a:xfrm>
            <a:off x="279071"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BC8B747-56A1-4BAD-A22E-C10A23B12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011FC9E-C3E1-4F4D-BA98-0366148646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BCF4BA-BA04-4879-8E29-E423C9D37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6052E21-84D6-453C-BBB4-7BBC0BF7A4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41693B7-0EDD-4407-94CB-CF27C3EBA309}"/>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8" name="Footer Placeholder 7">
            <a:extLst>
              <a:ext uri="{FF2B5EF4-FFF2-40B4-BE49-F238E27FC236}">
                <a16:creationId xmlns:a16="http://schemas.microsoft.com/office/drawing/2014/main" xmlns="" id="{FCAD9EC9-1C72-4331-9C4D-4018A2A450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A26B25A-0920-48FC-8482-B4A38EAE28BF}"/>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68328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D44FA-1054-4B2F-80C4-AF0439D1E4FD}"/>
              </a:ext>
            </a:extLst>
          </p:cNvPr>
          <p:cNvSpPr>
            <a:spLocks noGrp="1"/>
          </p:cNvSpPr>
          <p:nvPr>
            <p:ph type="title"/>
          </p:nvPr>
        </p:nvSpPr>
        <p:spPr>
          <a:xfrm>
            <a:off x="242977" y="244356"/>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A31E5E-EB04-474A-977B-CB5C2E388581}"/>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4" name="Footer Placeholder 3">
            <a:extLst>
              <a:ext uri="{FF2B5EF4-FFF2-40B4-BE49-F238E27FC236}">
                <a16:creationId xmlns:a16="http://schemas.microsoft.com/office/drawing/2014/main" xmlns="" id="{BD4D406B-DF22-4BAA-B453-72FAA376B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E0A7FF-4610-46B0-96F3-724E5D4CF421}"/>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246431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DFBA8B-298C-441F-80D0-42F43BDEEB6C}"/>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3" name="Footer Placeholder 2">
            <a:extLst>
              <a:ext uri="{FF2B5EF4-FFF2-40B4-BE49-F238E27FC236}">
                <a16:creationId xmlns:a16="http://schemas.microsoft.com/office/drawing/2014/main" xmlns="" id="{F039C61A-EDAD-45D4-A2A7-79714F44EE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BC8B9E1-34BE-41F5-9510-A2CDF99A833B}"/>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141818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0E21A-6F6B-4CEF-9CE9-30DCE5443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202CAE1-35BA-42B8-9549-49FFF16FC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C663CD-B8DA-42E7-854C-E5B3FAE8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2534F63-C4E1-4C2E-A297-9BB2EF10E0F6}"/>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6" name="Footer Placeholder 5">
            <a:extLst>
              <a:ext uri="{FF2B5EF4-FFF2-40B4-BE49-F238E27FC236}">
                <a16:creationId xmlns:a16="http://schemas.microsoft.com/office/drawing/2014/main" xmlns="" id="{5FBA3911-53B0-4989-B7D1-4F796E9F5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F19035-0EB8-43D0-8922-68373767D75C}"/>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393558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881C1-6B75-4A39-9772-F5A3D77FA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ACB3A67-29EE-4662-BB11-318274EBC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502AD303-3DB5-467A-BC57-CCED9DDF5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25E8689-BF22-4301-8534-D16C24830750}"/>
              </a:ext>
            </a:extLst>
          </p:cNvPr>
          <p:cNvSpPr>
            <a:spLocks noGrp="1"/>
          </p:cNvSpPr>
          <p:nvPr>
            <p:ph type="dt" sz="half" idx="10"/>
          </p:nvPr>
        </p:nvSpPr>
        <p:spPr/>
        <p:txBody>
          <a:bodyPr/>
          <a:lstStyle/>
          <a:p>
            <a:fld id="{EB91A26D-3626-4293-914D-6B29293E7AA6}" type="datetimeFigureOut">
              <a:rPr lang="en-US" smtClean="0"/>
              <a:t>4/9/2019</a:t>
            </a:fld>
            <a:endParaRPr lang="en-US"/>
          </a:p>
        </p:txBody>
      </p:sp>
      <p:sp>
        <p:nvSpPr>
          <p:cNvPr id="6" name="Footer Placeholder 5">
            <a:extLst>
              <a:ext uri="{FF2B5EF4-FFF2-40B4-BE49-F238E27FC236}">
                <a16:creationId xmlns:a16="http://schemas.microsoft.com/office/drawing/2014/main" xmlns="" id="{79EF527C-B23A-4312-9710-DA3DFEF5F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19234E-C97F-4285-98B2-037113982805}"/>
              </a:ext>
            </a:extLst>
          </p:cNvPr>
          <p:cNvSpPr>
            <a:spLocks noGrp="1"/>
          </p:cNvSpPr>
          <p:nvPr>
            <p:ph type="sldNum" sz="quarter" idx="12"/>
          </p:nvPr>
        </p:nvSpPr>
        <p:spPr/>
        <p:txBody>
          <a:bodyPr/>
          <a:lstStyle/>
          <a:p>
            <a:fld id="{3C45E7A0-6BF7-4E23-9CB6-5E5885FE8307}" type="slidenum">
              <a:rPr lang="en-US" smtClean="0"/>
              <a:t>‹#›</a:t>
            </a:fld>
            <a:endParaRPr lang="en-US"/>
          </a:p>
        </p:txBody>
      </p:sp>
    </p:spTree>
    <p:extLst>
      <p:ext uri="{BB962C8B-B14F-4D97-AF65-F5344CB8AC3E}">
        <p14:creationId xmlns:p14="http://schemas.microsoft.com/office/powerpoint/2010/main" val="357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D98291-300D-4A82-9E50-10F4A61973C9}"/>
              </a:ext>
            </a:extLst>
          </p:cNvPr>
          <p:cNvSpPr>
            <a:spLocks noGrp="1"/>
          </p:cNvSpPr>
          <p:nvPr>
            <p:ph type="title"/>
          </p:nvPr>
        </p:nvSpPr>
        <p:spPr>
          <a:xfrm>
            <a:off x="217098" y="2357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E5C475-7B35-4D2B-8E85-548940D116E1}"/>
              </a:ext>
            </a:extLst>
          </p:cNvPr>
          <p:cNvSpPr>
            <a:spLocks noGrp="1"/>
          </p:cNvSpPr>
          <p:nvPr>
            <p:ph type="body" idx="1"/>
          </p:nvPr>
        </p:nvSpPr>
        <p:spPr>
          <a:xfrm>
            <a:off x="958970" y="1783151"/>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16F963-9E15-4B1B-BC09-C89CF26E6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1A26D-3626-4293-914D-6B29293E7AA6}" type="datetimeFigureOut">
              <a:rPr lang="en-US" smtClean="0"/>
              <a:t>4/9/2019</a:t>
            </a:fld>
            <a:endParaRPr lang="en-US"/>
          </a:p>
        </p:txBody>
      </p:sp>
      <p:sp>
        <p:nvSpPr>
          <p:cNvPr id="5" name="Footer Placeholder 4">
            <a:extLst>
              <a:ext uri="{FF2B5EF4-FFF2-40B4-BE49-F238E27FC236}">
                <a16:creationId xmlns:a16="http://schemas.microsoft.com/office/drawing/2014/main" xmlns="" id="{137BC824-4199-4999-93A4-39017A240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EBF689C-9246-4A60-A022-131BE0AFC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5E7A0-6BF7-4E23-9CB6-5E5885FE8307}" type="slidenum">
              <a:rPr lang="en-US" smtClean="0"/>
              <a:t>‹#›</a:t>
            </a:fld>
            <a:endParaRPr lang="en-US"/>
          </a:p>
        </p:txBody>
      </p:sp>
    </p:spTree>
    <p:extLst>
      <p:ext uri="{BB962C8B-B14F-4D97-AF65-F5344CB8AC3E}">
        <p14:creationId xmlns:p14="http://schemas.microsoft.com/office/powerpoint/2010/main" val="344223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slideshare.net/rnja8c/cpted-crime-prevention-through-environmental-design-468616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DE720-EDED-4E2C-883A-B66329F6C05E}"/>
              </a:ext>
            </a:extLst>
          </p:cNvPr>
          <p:cNvSpPr>
            <a:spLocks noGrp="1"/>
          </p:cNvSpPr>
          <p:nvPr>
            <p:ph type="ctrTitle"/>
          </p:nvPr>
        </p:nvSpPr>
        <p:spPr/>
        <p:txBody>
          <a:bodyPr/>
          <a:lstStyle/>
          <a:p>
            <a:r>
              <a:rPr lang="en-US" dirty="0">
                <a:solidFill>
                  <a:srgbClr val="7030A0"/>
                </a:solidFill>
                <a:latin typeface="Candara" panose="020E0502030303020204" pitchFamily="34" charset="0"/>
              </a:rPr>
              <a:t>Strategy Development</a:t>
            </a:r>
          </a:p>
        </p:txBody>
      </p:sp>
      <p:sp>
        <p:nvSpPr>
          <p:cNvPr id="3" name="Subtitle 2">
            <a:extLst>
              <a:ext uri="{FF2B5EF4-FFF2-40B4-BE49-F238E27FC236}">
                <a16:creationId xmlns:a16="http://schemas.microsoft.com/office/drawing/2014/main" xmlns="" id="{0DE9D4CB-E175-425A-A341-06BDE58824B2}"/>
              </a:ext>
            </a:extLst>
          </p:cNvPr>
          <p:cNvSpPr>
            <a:spLocks noGrp="1"/>
          </p:cNvSpPr>
          <p:nvPr>
            <p:ph type="subTitle" idx="1"/>
          </p:nvPr>
        </p:nvSpPr>
        <p:spPr/>
        <p:txBody>
          <a:bodyPr/>
          <a:lstStyle/>
          <a:p>
            <a:r>
              <a:rPr lang="en-US" dirty="0">
                <a:latin typeface="Candara" panose="020E0502030303020204" pitchFamily="34" charset="0"/>
              </a:rPr>
              <a:t>Situational Crime Prevention &amp; CPTED</a:t>
            </a:r>
          </a:p>
          <a:p>
            <a:r>
              <a:rPr lang="en-US" dirty="0">
                <a:latin typeface="Candara" panose="020E0502030303020204" pitchFamily="34" charset="0"/>
              </a:rPr>
              <a:t>Week 12</a:t>
            </a:r>
          </a:p>
        </p:txBody>
      </p:sp>
    </p:spTree>
    <p:extLst>
      <p:ext uri="{BB962C8B-B14F-4D97-AF65-F5344CB8AC3E}">
        <p14:creationId xmlns:p14="http://schemas.microsoft.com/office/powerpoint/2010/main" val="116664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09A2434D-A441-46A2-9D82-316EB35221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34000" y="200891"/>
            <a:ext cx="6456218" cy="6456218"/>
          </a:xfrm>
          <a:prstGeom prst="rect">
            <a:avLst/>
          </a:prstGeom>
        </p:spPr>
      </p:pic>
      <p:sp>
        <p:nvSpPr>
          <p:cNvPr id="8" name="TextBox 7">
            <a:extLst>
              <a:ext uri="{FF2B5EF4-FFF2-40B4-BE49-F238E27FC236}">
                <a16:creationId xmlns:a16="http://schemas.microsoft.com/office/drawing/2014/main" xmlns="" id="{D1CF4F73-EE2E-4F54-8170-25BA974A97CB}"/>
              </a:ext>
            </a:extLst>
          </p:cNvPr>
          <p:cNvSpPr txBox="1"/>
          <p:nvPr/>
        </p:nvSpPr>
        <p:spPr>
          <a:xfrm>
            <a:off x="249382" y="674400"/>
            <a:ext cx="5084618" cy="5724644"/>
          </a:xfrm>
          <a:prstGeom prst="rect">
            <a:avLst/>
          </a:prstGeom>
          <a:noFill/>
        </p:spPr>
        <p:txBody>
          <a:bodyPr wrap="square" rtlCol="0">
            <a:spAutoFit/>
          </a:bodyPr>
          <a:lstStyle/>
          <a:p>
            <a:r>
              <a:rPr lang="en-US" sz="3200" b="1" dirty="0">
                <a:solidFill>
                  <a:schemeClr val="tx1">
                    <a:lumMod val="50000"/>
                    <a:lumOff val="50000"/>
                  </a:schemeClr>
                </a:solidFill>
                <a:latin typeface="Candara" panose="020E0502030303020204" pitchFamily="34" charset="0"/>
              </a:rPr>
              <a:t>POP places high value on new responses that are:</a:t>
            </a:r>
          </a:p>
          <a:p>
            <a:endParaRPr lang="en-US" sz="3200" dirty="0">
              <a:latin typeface="Candara" panose="020E0502030303020204" pitchFamily="34" charset="0"/>
            </a:endParaRPr>
          </a:p>
          <a:p>
            <a:pPr marL="858838"/>
            <a:r>
              <a:rPr lang="en-US" sz="3200" dirty="0">
                <a:solidFill>
                  <a:schemeClr val="tx1">
                    <a:lumMod val="50000"/>
                    <a:lumOff val="50000"/>
                  </a:schemeClr>
                </a:solidFill>
                <a:latin typeface="Candara" panose="020E0502030303020204" pitchFamily="34" charset="0"/>
              </a:rPr>
              <a:t>Preventive in nature</a:t>
            </a:r>
          </a:p>
          <a:p>
            <a:pPr marL="858838"/>
            <a:endParaRPr lang="en-US" dirty="0">
              <a:solidFill>
                <a:schemeClr val="tx1">
                  <a:lumMod val="50000"/>
                  <a:lumOff val="50000"/>
                </a:schemeClr>
              </a:solidFill>
              <a:latin typeface="Candara" panose="020E0502030303020204" pitchFamily="34" charset="0"/>
            </a:endParaRPr>
          </a:p>
          <a:p>
            <a:pPr marL="858838"/>
            <a:r>
              <a:rPr lang="en-US" sz="3200" dirty="0">
                <a:solidFill>
                  <a:schemeClr val="tx1">
                    <a:lumMod val="50000"/>
                    <a:lumOff val="50000"/>
                  </a:schemeClr>
                </a:solidFill>
                <a:latin typeface="Candara" panose="020E0502030303020204" pitchFamily="34" charset="0"/>
              </a:rPr>
              <a:t>Not dependent on the criminal justice system</a:t>
            </a:r>
          </a:p>
          <a:p>
            <a:pPr marL="858838"/>
            <a:endParaRPr lang="en-US" dirty="0">
              <a:solidFill>
                <a:schemeClr val="tx1">
                  <a:lumMod val="50000"/>
                  <a:lumOff val="50000"/>
                </a:schemeClr>
              </a:solidFill>
              <a:latin typeface="Candara" panose="020E0502030303020204" pitchFamily="34" charset="0"/>
            </a:endParaRPr>
          </a:p>
          <a:p>
            <a:pPr marL="858838"/>
            <a:r>
              <a:rPr lang="en-US" sz="3200" dirty="0">
                <a:solidFill>
                  <a:schemeClr val="tx1">
                    <a:lumMod val="50000"/>
                    <a:lumOff val="50000"/>
                  </a:schemeClr>
                </a:solidFill>
                <a:latin typeface="Candara" panose="020E0502030303020204" pitchFamily="34" charset="0"/>
              </a:rPr>
              <a:t>That engage other public agencies, the community, and the private sector</a:t>
            </a:r>
          </a:p>
        </p:txBody>
      </p:sp>
    </p:spTree>
    <p:extLst>
      <p:ext uri="{BB962C8B-B14F-4D97-AF65-F5344CB8AC3E}">
        <p14:creationId xmlns:p14="http://schemas.microsoft.com/office/powerpoint/2010/main" val="153365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E76F1-31E6-487C-9333-48E083B7F9BA}"/>
              </a:ext>
            </a:extLst>
          </p:cNvPr>
          <p:cNvSpPr>
            <a:spLocks noGrp="1"/>
          </p:cNvSpPr>
          <p:nvPr>
            <p:ph type="title"/>
          </p:nvPr>
        </p:nvSpPr>
        <p:spPr>
          <a:xfrm>
            <a:off x="260229" y="228600"/>
            <a:ext cx="11100497" cy="1325563"/>
          </a:xfrm>
        </p:spPr>
        <p:txBody>
          <a:bodyPr/>
          <a:lstStyle/>
          <a:p>
            <a:r>
              <a:rPr lang="en-US" dirty="0">
                <a:latin typeface="Candara" panose="020E0502030303020204" pitchFamily="34" charset="0"/>
              </a:rPr>
              <a:t>Implementing, evaluating, and disseminating</a:t>
            </a:r>
          </a:p>
        </p:txBody>
      </p:sp>
      <p:pic>
        <p:nvPicPr>
          <p:cNvPr id="1026" name="Picture 2" descr="The only difference between science and screwing around is...">
            <a:extLst>
              <a:ext uri="{FF2B5EF4-FFF2-40B4-BE49-F238E27FC236}">
                <a16:creationId xmlns:a16="http://schemas.microsoft.com/office/drawing/2014/main" xmlns="" id="{3556F683-DA5B-4F98-8DB4-98628CCFB9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9227" y="1741891"/>
            <a:ext cx="7733545" cy="434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5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8F2B-69F8-4872-97C5-6C57D1B94320}"/>
              </a:ext>
            </a:extLst>
          </p:cNvPr>
          <p:cNvSpPr>
            <a:spLocks noGrp="1"/>
          </p:cNvSpPr>
          <p:nvPr>
            <p:ph type="title"/>
          </p:nvPr>
        </p:nvSpPr>
        <p:spPr/>
        <p:txBody>
          <a:bodyPr/>
          <a:lstStyle/>
          <a:p>
            <a:r>
              <a:rPr lang="en-US" dirty="0">
                <a:latin typeface="Candara" panose="020E0502030303020204" pitchFamily="34" charset="0"/>
              </a:rPr>
              <a:t>The role of crime analysts is </a:t>
            </a:r>
            <a:r>
              <a:rPr lang="en-US" b="1" dirty="0">
                <a:solidFill>
                  <a:srgbClr val="7030A0"/>
                </a:solidFill>
                <a:latin typeface="Candara" panose="020E0502030303020204" pitchFamily="34" charset="0"/>
              </a:rPr>
              <a:t>expanding</a:t>
            </a:r>
            <a:r>
              <a:rPr lang="en-US" dirty="0">
                <a:latin typeface="Candara" panose="020E0502030303020204" pitchFamily="34" charset="0"/>
              </a:rPr>
              <a:t>.</a:t>
            </a:r>
          </a:p>
        </p:txBody>
      </p:sp>
      <p:sp>
        <p:nvSpPr>
          <p:cNvPr id="3" name="Content Placeholder 2">
            <a:extLst>
              <a:ext uri="{FF2B5EF4-FFF2-40B4-BE49-F238E27FC236}">
                <a16:creationId xmlns:a16="http://schemas.microsoft.com/office/drawing/2014/main" xmlns="" id="{AF86EBAA-0D50-415D-838D-7C31F594ABFE}"/>
              </a:ext>
            </a:extLst>
          </p:cNvPr>
          <p:cNvSpPr>
            <a:spLocks noGrp="1"/>
          </p:cNvSpPr>
          <p:nvPr>
            <p:ph idx="1"/>
          </p:nvPr>
        </p:nvSpPr>
        <p:spPr>
          <a:xfrm>
            <a:off x="838200" y="1465983"/>
            <a:ext cx="10515600" cy="3926033"/>
          </a:xfrm>
        </p:spPr>
        <p:txBody>
          <a:bodyPr>
            <a:normAutofit fontScale="92500" lnSpcReduction="20000"/>
          </a:bodyPr>
          <a:lstStyle/>
          <a:p>
            <a:pPr marL="0" indent="0">
              <a:lnSpc>
                <a:spcPct val="120000"/>
              </a:lnSpc>
              <a:buNone/>
            </a:pPr>
            <a:r>
              <a:rPr lang="en-US" sz="3900" dirty="0">
                <a:solidFill>
                  <a:schemeClr val="tx1">
                    <a:lumMod val="50000"/>
                    <a:lumOff val="50000"/>
                  </a:schemeClr>
                </a:solidFill>
                <a:latin typeface="Candara" panose="020E0502030303020204" pitchFamily="34" charset="0"/>
              </a:rPr>
              <a:t>“If crime analysts have one collective shortcoming, it is that they do not participate sufficiently in turning their </a:t>
            </a:r>
            <a:r>
              <a:rPr lang="en-US" sz="3900" dirty="0">
                <a:solidFill>
                  <a:srgbClr val="7030A0"/>
                </a:solidFill>
                <a:latin typeface="Candara" panose="020E0502030303020204" pitchFamily="34" charset="0"/>
              </a:rPr>
              <a:t>analyses into action</a:t>
            </a:r>
            <a:r>
              <a:rPr lang="en-US" sz="3900" dirty="0">
                <a:solidFill>
                  <a:schemeClr val="tx1">
                    <a:lumMod val="50000"/>
                    <a:lumOff val="50000"/>
                  </a:schemeClr>
                </a:solidFill>
                <a:latin typeface="Candara" panose="020E0502030303020204" pitchFamily="34" charset="0"/>
              </a:rPr>
              <a:t>. It is not enough to deliver the report.</a:t>
            </a:r>
          </a:p>
          <a:p>
            <a:pPr>
              <a:lnSpc>
                <a:spcPct val="120000"/>
              </a:lnSpc>
            </a:pPr>
            <a:endParaRPr lang="en-US" sz="1700" dirty="0">
              <a:solidFill>
                <a:schemeClr val="tx1">
                  <a:lumMod val="50000"/>
                  <a:lumOff val="50000"/>
                </a:schemeClr>
              </a:solidFill>
              <a:latin typeface="Candara" panose="020E0502030303020204" pitchFamily="34" charset="0"/>
            </a:endParaRPr>
          </a:p>
          <a:p>
            <a:pPr marL="0" indent="0">
              <a:lnSpc>
                <a:spcPct val="120000"/>
              </a:lnSpc>
              <a:buNone/>
            </a:pPr>
            <a:r>
              <a:rPr lang="en-US" sz="3900" dirty="0">
                <a:solidFill>
                  <a:schemeClr val="tx1">
                    <a:lumMod val="50000"/>
                    <a:lumOff val="50000"/>
                  </a:schemeClr>
                </a:solidFill>
                <a:latin typeface="Candara" panose="020E0502030303020204" pitchFamily="34" charset="0"/>
              </a:rPr>
              <a:t>Crime analysts should be expert consultants not only on </a:t>
            </a:r>
            <a:r>
              <a:rPr lang="en-US" sz="3900" i="1" dirty="0">
                <a:solidFill>
                  <a:schemeClr val="tx1">
                    <a:lumMod val="50000"/>
                    <a:lumOff val="50000"/>
                  </a:schemeClr>
                </a:solidFill>
                <a:latin typeface="Candara" panose="020E0502030303020204" pitchFamily="34" charset="0"/>
              </a:rPr>
              <a:t>what</a:t>
            </a:r>
            <a:r>
              <a:rPr lang="en-US" sz="3900" dirty="0">
                <a:solidFill>
                  <a:schemeClr val="tx1">
                    <a:lumMod val="50000"/>
                    <a:lumOff val="50000"/>
                  </a:schemeClr>
                </a:solidFill>
                <a:latin typeface="Candara" panose="020E0502030303020204" pitchFamily="34" charset="0"/>
              </a:rPr>
              <a:t>, but also on </a:t>
            </a:r>
            <a:r>
              <a:rPr lang="en-US" sz="3900" i="1" dirty="0">
                <a:solidFill>
                  <a:srgbClr val="7030A0"/>
                </a:solidFill>
                <a:latin typeface="Candara" panose="020E0502030303020204" pitchFamily="34" charset="0"/>
              </a:rPr>
              <a:t>what to do about it</a:t>
            </a:r>
            <a:r>
              <a:rPr lang="en-US" sz="3900" i="1" dirty="0">
                <a:solidFill>
                  <a:schemeClr val="tx1">
                    <a:lumMod val="50000"/>
                    <a:lumOff val="50000"/>
                  </a:schemeClr>
                </a:solidFill>
                <a:latin typeface="Candara" panose="020E0502030303020204" pitchFamily="34" charset="0"/>
              </a:rPr>
              <a:t>.</a:t>
            </a:r>
            <a:r>
              <a:rPr lang="en-US" sz="3900" dirty="0">
                <a:solidFill>
                  <a:schemeClr val="tx1">
                    <a:lumMod val="50000"/>
                    <a:lumOff val="50000"/>
                  </a:schemeClr>
                </a:solidFill>
                <a:latin typeface="Candara" panose="020E0502030303020204" pitchFamily="34" charset="0"/>
              </a:rPr>
              <a:t>”</a:t>
            </a:r>
          </a:p>
          <a:p>
            <a:pPr marL="0" indent="0">
              <a:buNone/>
            </a:pPr>
            <a:endParaRPr lang="en-US" dirty="0"/>
          </a:p>
        </p:txBody>
      </p:sp>
      <p:sp>
        <p:nvSpPr>
          <p:cNvPr id="4" name="TextBox 3">
            <a:extLst>
              <a:ext uri="{FF2B5EF4-FFF2-40B4-BE49-F238E27FC236}">
                <a16:creationId xmlns:a16="http://schemas.microsoft.com/office/drawing/2014/main" xmlns="" id="{D1C84825-D3CA-4C98-B1B8-F61E40FDE29B}"/>
              </a:ext>
            </a:extLst>
          </p:cNvPr>
          <p:cNvSpPr txBox="1"/>
          <p:nvPr/>
        </p:nvSpPr>
        <p:spPr>
          <a:xfrm>
            <a:off x="5181599" y="5637906"/>
            <a:ext cx="6685342" cy="1077218"/>
          </a:xfrm>
          <a:prstGeom prst="rect">
            <a:avLst/>
          </a:prstGeom>
          <a:noFill/>
        </p:spPr>
        <p:txBody>
          <a:bodyPr wrap="square" rtlCol="0">
            <a:spAutoFit/>
          </a:bodyPr>
          <a:lstStyle/>
          <a:p>
            <a:r>
              <a:rPr lang="en-US" sz="3200" dirty="0">
                <a:solidFill>
                  <a:schemeClr val="tx1">
                    <a:lumMod val="50000"/>
                    <a:lumOff val="50000"/>
                  </a:schemeClr>
                </a:solidFill>
                <a:latin typeface="Candara" panose="020E0502030303020204" pitchFamily="34" charset="0"/>
              </a:rPr>
              <a:t>Police Chief Tom </a:t>
            </a:r>
            <a:r>
              <a:rPr lang="en-US" sz="3200" dirty="0" err="1">
                <a:solidFill>
                  <a:schemeClr val="tx1">
                    <a:lumMod val="50000"/>
                    <a:lumOff val="50000"/>
                  </a:schemeClr>
                </a:solidFill>
                <a:latin typeface="Candara" panose="020E0502030303020204" pitchFamily="34" charset="0"/>
              </a:rPr>
              <a:t>Casady</a:t>
            </a:r>
            <a:r>
              <a:rPr lang="en-US" sz="3200" dirty="0">
                <a:solidFill>
                  <a:schemeClr val="tx1">
                    <a:lumMod val="50000"/>
                    <a:lumOff val="50000"/>
                  </a:schemeClr>
                </a:solidFill>
                <a:latin typeface="Candara" panose="020E0502030303020204" pitchFamily="34" charset="0"/>
              </a:rPr>
              <a:t>, </a:t>
            </a:r>
          </a:p>
          <a:p>
            <a:r>
              <a:rPr lang="en-US" sz="3200" i="1" dirty="0">
                <a:solidFill>
                  <a:schemeClr val="tx1">
                    <a:lumMod val="50000"/>
                    <a:lumOff val="50000"/>
                  </a:schemeClr>
                </a:solidFill>
                <a:latin typeface="Candara" panose="020E0502030303020204" pitchFamily="34" charset="0"/>
              </a:rPr>
              <a:t>Exploring Crime Analysis </a:t>
            </a:r>
            <a:r>
              <a:rPr lang="en-US" sz="3200" dirty="0">
                <a:solidFill>
                  <a:schemeClr val="tx1">
                    <a:lumMod val="50000"/>
                    <a:lumOff val="50000"/>
                  </a:schemeClr>
                </a:solidFill>
                <a:latin typeface="Candara" panose="020E0502030303020204" pitchFamily="34" charset="0"/>
              </a:rPr>
              <a:t>(IACA, 2008)</a:t>
            </a:r>
          </a:p>
        </p:txBody>
      </p:sp>
    </p:spTree>
    <p:extLst>
      <p:ext uri="{BB962C8B-B14F-4D97-AF65-F5344CB8AC3E}">
        <p14:creationId xmlns:p14="http://schemas.microsoft.com/office/powerpoint/2010/main" val="409468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269ED-9B3B-4DDC-999B-FC0C6F648C91}"/>
              </a:ext>
            </a:extLst>
          </p:cNvPr>
          <p:cNvSpPr>
            <a:spLocks noGrp="1"/>
          </p:cNvSpPr>
          <p:nvPr>
            <p:ph type="title"/>
          </p:nvPr>
        </p:nvSpPr>
        <p:spPr/>
        <p:txBody>
          <a:bodyPr/>
          <a:lstStyle/>
          <a:p>
            <a:r>
              <a:rPr lang="en-US" dirty="0">
                <a:latin typeface="Candara" panose="020E0502030303020204" pitchFamily="34" charset="0"/>
              </a:rPr>
              <a:t>Tactics to intervene in a </a:t>
            </a:r>
            <a:r>
              <a:rPr lang="en-US" dirty="0">
                <a:solidFill>
                  <a:srgbClr val="7030A0"/>
                </a:solidFill>
                <a:latin typeface="Candara" panose="020E0502030303020204" pitchFamily="34" charset="0"/>
              </a:rPr>
              <a:t>series</a:t>
            </a:r>
          </a:p>
        </p:txBody>
      </p:sp>
      <p:sp>
        <p:nvSpPr>
          <p:cNvPr id="3" name="Content Placeholder 2">
            <a:extLst>
              <a:ext uri="{FF2B5EF4-FFF2-40B4-BE49-F238E27FC236}">
                <a16:creationId xmlns:a16="http://schemas.microsoft.com/office/drawing/2014/main" xmlns="" id="{7B9F78E6-9A26-4D14-8AF4-7D58A0D86E63}"/>
              </a:ext>
            </a:extLst>
          </p:cNvPr>
          <p:cNvSpPr>
            <a:spLocks noGrp="1"/>
          </p:cNvSpPr>
          <p:nvPr>
            <p:ph idx="1"/>
          </p:nvPr>
        </p:nvSpPr>
        <p:spPr/>
        <p:txBody>
          <a:bodyPr/>
          <a:lstStyle/>
          <a:p>
            <a:pPr marL="0" indent="0">
              <a:buNone/>
            </a:pPr>
            <a:r>
              <a:rPr lang="en-US" sz="3200" dirty="0">
                <a:solidFill>
                  <a:schemeClr val="tx1">
                    <a:lumMod val="50000"/>
                    <a:lumOff val="50000"/>
                  </a:schemeClr>
                </a:solidFill>
                <a:latin typeface="Candara" panose="020E0502030303020204" pitchFamily="34" charset="0"/>
              </a:rPr>
              <a:t>Remove the motivated offender through </a:t>
            </a:r>
            <a:r>
              <a:rPr lang="en-US" sz="3200" b="1" dirty="0">
                <a:solidFill>
                  <a:srgbClr val="7030A0"/>
                </a:solidFill>
                <a:latin typeface="Candara" panose="020E0502030303020204" pitchFamily="34" charset="0"/>
              </a:rPr>
              <a:t>apprehension tactics</a:t>
            </a:r>
          </a:p>
          <a:p>
            <a:pPr marL="514350" indent="-514350">
              <a:buAutoNum type="arabicPeriod"/>
            </a:pPr>
            <a:endParaRPr lang="en-US" sz="2000" b="1"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Remove the suitable target through </a:t>
            </a:r>
            <a:r>
              <a:rPr lang="en-US" sz="3200" b="1" dirty="0">
                <a:solidFill>
                  <a:srgbClr val="7030A0"/>
                </a:solidFill>
                <a:latin typeface="Candara" panose="020E0502030303020204" pitchFamily="34" charset="0"/>
              </a:rPr>
              <a:t>target hardening tactics</a:t>
            </a:r>
          </a:p>
          <a:p>
            <a:pPr marL="0" indent="0">
              <a:buNone/>
            </a:pPr>
            <a:endParaRPr lang="en-US" sz="1800"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Supply the capable guardianship through </a:t>
            </a:r>
            <a:r>
              <a:rPr lang="en-US" sz="3200" b="1" dirty="0">
                <a:solidFill>
                  <a:srgbClr val="7030A0"/>
                </a:solidFill>
                <a:latin typeface="Candara" panose="020E0502030303020204" pitchFamily="34" charset="0"/>
              </a:rPr>
              <a:t>suppression tactics</a:t>
            </a:r>
            <a:endParaRPr lang="en-US" sz="3200" dirty="0">
              <a:solidFill>
                <a:srgbClr val="7030A0"/>
              </a:solidFill>
              <a:latin typeface="Candara" panose="020E0502030303020204" pitchFamily="34" charset="0"/>
            </a:endParaRPr>
          </a:p>
          <a:p>
            <a:pPr marL="0" indent="0">
              <a:buNone/>
            </a:pPr>
            <a:endParaRPr lang="en-US" dirty="0"/>
          </a:p>
        </p:txBody>
      </p:sp>
    </p:spTree>
    <p:extLst>
      <p:ext uri="{BB962C8B-B14F-4D97-AF65-F5344CB8AC3E}">
        <p14:creationId xmlns:p14="http://schemas.microsoft.com/office/powerpoint/2010/main" val="259116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9DCFF7E-D304-4554-9D04-311614B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61"/>
            <a:ext cx="6908265" cy="66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7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9DCFF7E-D304-4554-9D04-311614B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 y="206461"/>
            <a:ext cx="6908265" cy="66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xmlns="" id="{65081881-E3F4-4F71-A7D3-BA7EC25DE0B1}"/>
              </a:ext>
            </a:extLst>
          </p:cNvPr>
          <p:cNvSpPr/>
          <p:nvPr/>
        </p:nvSpPr>
        <p:spPr>
          <a:xfrm>
            <a:off x="2493816" y="2528454"/>
            <a:ext cx="2008909" cy="20089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9A76D0E-DDF9-4CB0-8E0B-B63C5ED9235D}"/>
              </a:ext>
            </a:extLst>
          </p:cNvPr>
          <p:cNvSpPr txBox="1"/>
          <p:nvPr/>
        </p:nvSpPr>
        <p:spPr>
          <a:xfrm>
            <a:off x="7162801" y="1413063"/>
            <a:ext cx="4696690" cy="4031873"/>
          </a:xfrm>
          <a:prstGeom prst="rect">
            <a:avLst/>
          </a:prstGeom>
          <a:noFill/>
        </p:spPr>
        <p:txBody>
          <a:bodyPr wrap="square" rtlCol="0">
            <a:spAutoFit/>
          </a:bodyPr>
          <a:lstStyle/>
          <a:p>
            <a:r>
              <a:rPr lang="en-US" sz="3200" dirty="0">
                <a:latin typeface="Candara" panose="020E0502030303020204" pitchFamily="34" charset="0"/>
              </a:rPr>
              <a:t>What does this remind you of?</a:t>
            </a:r>
          </a:p>
          <a:p>
            <a:endParaRPr lang="en-US" sz="3200" dirty="0">
              <a:latin typeface="Candara" panose="020E0502030303020204" pitchFamily="34" charset="0"/>
            </a:endParaRPr>
          </a:p>
          <a:p>
            <a:endParaRPr lang="en-US" sz="3200" dirty="0">
              <a:latin typeface="Candara" panose="020E0502030303020204" pitchFamily="34" charset="0"/>
            </a:endParaRPr>
          </a:p>
          <a:p>
            <a:r>
              <a:rPr lang="en-US" sz="3200" dirty="0">
                <a:latin typeface="Candara" panose="020E0502030303020204" pitchFamily="34" charset="0"/>
              </a:rPr>
              <a:t>(Remember: to seize an </a:t>
            </a:r>
            <a:r>
              <a:rPr lang="en-US" sz="3200" dirty="0">
                <a:solidFill>
                  <a:srgbClr val="7030A0"/>
                </a:solidFill>
                <a:latin typeface="Candara" panose="020E0502030303020204" pitchFamily="34" charset="0"/>
              </a:rPr>
              <a:t>opportunity</a:t>
            </a:r>
            <a:r>
              <a:rPr lang="en-US" sz="3200" dirty="0">
                <a:latin typeface="Candara" panose="020E0502030303020204" pitchFamily="34" charset="0"/>
              </a:rPr>
              <a:t>, you have to be in the right _________ at the right _______.</a:t>
            </a:r>
          </a:p>
        </p:txBody>
      </p:sp>
    </p:spTree>
    <p:extLst>
      <p:ext uri="{BB962C8B-B14F-4D97-AF65-F5344CB8AC3E}">
        <p14:creationId xmlns:p14="http://schemas.microsoft.com/office/powerpoint/2010/main" val="32358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9DCFF7E-D304-4554-9D04-311614B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 y="206461"/>
            <a:ext cx="6908265" cy="66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F9A76D0E-DDF9-4CB0-8E0B-B63C5ED9235D}"/>
              </a:ext>
            </a:extLst>
          </p:cNvPr>
          <p:cNvSpPr txBox="1"/>
          <p:nvPr/>
        </p:nvSpPr>
        <p:spPr>
          <a:xfrm>
            <a:off x="7162801" y="1413063"/>
            <a:ext cx="4696690" cy="4031873"/>
          </a:xfrm>
          <a:prstGeom prst="rect">
            <a:avLst/>
          </a:prstGeom>
          <a:noFill/>
        </p:spPr>
        <p:txBody>
          <a:bodyPr wrap="square" rtlCol="0">
            <a:spAutoFit/>
          </a:bodyPr>
          <a:lstStyle/>
          <a:p>
            <a:r>
              <a:rPr lang="en-US" sz="3200" dirty="0">
                <a:solidFill>
                  <a:srgbClr val="7030A0"/>
                </a:solidFill>
                <a:latin typeface="Candara" panose="020E0502030303020204" pitchFamily="34" charset="0"/>
              </a:rPr>
              <a:t>Apprehension tactics focus on apprehending the offender(s).</a:t>
            </a:r>
          </a:p>
          <a:p>
            <a:endParaRPr lang="en-US" sz="3200" dirty="0">
              <a:latin typeface="Candara" panose="020E0502030303020204" pitchFamily="34" charset="0"/>
            </a:endParaRPr>
          </a:p>
          <a:p>
            <a:r>
              <a:rPr lang="en-US" sz="3200" dirty="0">
                <a:latin typeface="Candara" panose="020E0502030303020204" pitchFamily="34" charset="0"/>
              </a:rPr>
              <a:t>Stakeouts, decoys, traps, buy-bust, sweeps, hidden cameras, informants, surveillance, </a:t>
            </a:r>
            <a:r>
              <a:rPr lang="en-US" sz="3200" b="1" dirty="0">
                <a:latin typeface="Candara" panose="020E0502030303020204" pitchFamily="34" charset="0"/>
              </a:rPr>
              <a:t>silent</a:t>
            </a:r>
            <a:r>
              <a:rPr lang="en-US" sz="3200" dirty="0">
                <a:latin typeface="Candara" panose="020E0502030303020204" pitchFamily="34" charset="0"/>
              </a:rPr>
              <a:t> alarms.</a:t>
            </a:r>
          </a:p>
        </p:txBody>
      </p:sp>
      <p:cxnSp>
        <p:nvCxnSpPr>
          <p:cNvPr id="7" name="Straight Connector 6">
            <a:extLst>
              <a:ext uri="{FF2B5EF4-FFF2-40B4-BE49-F238E27FC236}">
                <a16:creationId xmlns:a16="http://schemas.microsoft.com/office/drawing/2014/main" xmlns="" id="{FD63DF35-54F4-4E0F-BE91-23CE112D85C1}"/>
              </a:ext>
            </a:extLst>
          </p:cNvPr>
          <p:cNvCxnSpPr/>
          <p:nvPr/>
        </p:nvCxnSpPr>
        <p:spPr>
          <a:xfrm flipH="1">
            <a:off x="3449782" y="206461"/>
            <a:ext cx="249382" cy="334030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890A156-626D-4A72-80B0-3D0711A171D9}"/>
              </a:ext>
            </a:extLst>
          </p:cNvPr>
          <p:cNvCxnSpPr>
            <a:cxnSpLocks/>
          </p:cNvCxnSpPr>
          <p:nvPr/>
        </p:nvCxnSpPr>
        <p:spPr>
          <a:xfrm flipV="1">
            <a:off x="1676400" y="3546764"/>
            <a:ext cx="1773382" cy="259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xmlns="" id="{D18D4034-B6F5-4A9B-91BA-44EA5B92846D}"/>
              </a:ext>
            </a:extLst>
          </p:cNvPr>
          <p:cNvSpPr/>
          <p:nvPr/>
        </p:nvSpPr>
        <p:spPr>
          <a:xfrm>
            <a:off x="204494" y="249382"/>
            <a:ext cx="3494670" cy="5902036"/>
          </a:xfrm>
          <a:custGeom>
            <a:avLst/>
            <a:gdLst>
              <a:gd name="connsiteX0" fmla="*/ 3494670 w 3494670"/>
              <a:gd name="connsiteY0" fmla="*/ 0 h 5902036"/>
              <a:gd name="connsiteX1" fmla="*/ 2192342 w 3494670"/>
              <a:gd name="connsiteY1" fmla="*/ 221673 h 5902036"/>
              <a:gd name="connsiteX2" fmla="*/ 765324 w 3494670"/>
              <a:gd name="connsiteY2" fmla="*/ 1094509 h 5902036"/>
              <a:gd name="connsiteX3" fmla="*/ 3324 w 3494670"/>
              <a:gd name="connsiteY3" fmla="*/ 2964873 h 5902036"/>
              <a:gd name="connsiteX4" fmla="*/ 529797 w 3494670"/>
              <a:gd name="connsiteY4" fmla="*/ 4987636 h 5902036"/>
              <a:gd name="connsiteX5" fmla="*/ 1499615 w 3494670"/>
              <a:gd name="connsiteY5" fmla="*/ 5902036 h 590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670" h="5902036">
                <a:moveTo>
                  <a:pt x="3494670" y="0"/>
                </a:moveTo>
                <a:cubicBezTo>
                  <a:pt x="3070951" y="19627"/>
                  <a:pt x="2647233" y="39255"/>
                  <a:pt x="2192342" y="221673"/>
                </a:cubicBezTo>
                <a:cubicBezTo>
                  <a:pt x="1737451" y="404091"/>
                  <a:pt x="1130160" y="637309"/>
                  <a:pt x="765324" y="1094509"/>
                </a:cubicBezTo>
                <a:cubicBezTo>
                  <a:pt x="400488" y="1551709"/>
                  <a:pt x="42578" y="2316019"/>
                  <a:pt x="3324" y="2964873"/>
                </a:cubicBezTo>
                <a:cubicBezTo>
                  <a:pt x="-35930" y="3613727"/>
                  <a:pt x="280415" y="4498109"/>
                  <a:pt x="529797" y="4987636"/>
                </a:cubicBezTo>
                <a:cubicBezTo>
                  <a:pt x="779179" y="5477163"/>
                  <a:pt x="1139397" y="5689599"/>
                  <a:pt x="1499615" y="590203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79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9DCFF7E-D304-4554-9D04-311614B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 y="206461"/>
            <a:ext cx="6908265" cy="66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F9A76D0E-DDF9-4CB0-8E0B-B63C5ED9235D}"/>
              </a:ext>
            </a:extLst>
          </p:cNvPr>
          <p:cNvSpPr txBox="1"/>
          <p:nvPr/>
        </p:nvSpPr>
        <p:spPr>
          <a:xfrm>
            <a:off x="7162801" y="1413063"/>
            <a:ext cx="4849090" cy="5016758"/>
          </a:xfrm>
          <a:prstGeom prst="rect">
            <a:avLst/>
          </a:prstGeom>
          <a:noFill/>
        </p:spPr>
        <p:txBody>
          <a:bodyPr wrap="square" rtlCol="0">
            <a:spAutoFit/>
          </a:bodyPr>
          <a:lstStyle/>
          <a:p>
            <a:r>
              <a:rPr lang="en-US" sz="3200" dirty="0">
                <a:solidFill>
                  <a:srgbClr val="7030A0"/>
                </a:solidFill>
                <a:latin typeface="Candara" panose="020E0502030303020204" pitchFamily="34" charset="0"/>
              </a:rPr>
              <a:t>Target-hardening tactics focus on securing the victim/target.</a:t>
            </a:r>
          </a:p>
          <a:p>
            <a:endParaRPr lang="en-US" sz="3200" dirty="0">
              <a:latin typeface="Candara" panose="020E0502030303020204" pitchFamily="34" charset="0"/>
            </a:endParaRPr>
          </a:p>
          <a:p>
            <a:r>
              <a:rPr lang="en-US" sz="3200" dirty="0">
                <a:latin typeface="Candara" panose="020E0502030303020204" pitchFamily="34" charset="0"/>
              </a:rPr>
              <a:t>Warning signs, community organization, visible/audible alarms, visible cameras, community information, notifying citizens.</a:t>
            </a:r>
          </a:p>
        </p:txBody>
      </p:sp>
      <p:grpSp>
        <p:nvGrpSpPr>
          <p:cNvPr id="6" name="Group 5">
            <a:extLst>
              <a:ext uri="{FF2B5EF4-FFF2-40B4-BE49-F238E27FC236}">
                <a16:creationId xmlns:a16="http://schemas.microsoft.com/office/drawing/2014/main" xmlns="" id="{CE951294-FC80-4D1E-BDAA-ACFB60218543}"/>
              </a:ext>
            </a:extLst>
          </p:cNvPr>
          <p:cNvGrpSpPr/>
          <p:nvPr/>
        </p:nvGrpSpPr>
        <p:grpSpPr>
          <a:xfrm>
            <a:off x="3449782" y="277091"/>
            <a:ext cx="3340614" cy="4738254"/>
            <a:chOff x="3449782" y="277091"/>
            <a:chExt cx="3340614" cy="4738254"/>
          </a:xfrm>
        </p:grpSpPr>
        <p:cxnSp>
          <p:nvCxnSpPr>
            <p:cNvPr id="7" name="Straight Connector 6">
              <a:extLst>
                <a:ext uri="{FF2B5EF4-FFF2-40B4-BE49-F238E27FC236}">
                  <a16:creationId xmlns:a16="http://schemas.microsoft.com/office/drawing/2014/main" xmlns="" id="{FD63DF35-54F4-4E0F-BE91-23CE112D85C1}"/>
                </a:ext>
              </a:extLst>
            </p:cNvPr>
            <p:cNvCxnSpPr>
              <a:cxnSpLocks/>
              <a:stCxn id="5" idx="0"/>
            </p:cNvCxnSpPr>
            <p:nvPr/>
          </p:nvCxnSpPr>
          <p:spPr>
            <a:xfrm flipH="1">
              <a:off x="3449783" y="277091"/>
              <a:ext cx="221672" cy="32696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890A156-626D-4A72-80B0-3D0711A171D9}"/>
                </a:ext>
              </a:extLst>
            </p:cNvPr>
            <p:cNvCxnSpPr>
              <a:cxnSpLocks/>
            </p:cNvCxnSpPr>
            <p:nvPr/>
          </p:nvCxnSpPr>
          <p:spPr>
            <a:xfrm flipH="1" flipV="1">
              <a:off x="3449782" y="3546764"/>
              <a:ext cx="2895600" cy="14270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xmlns="" id="{AEAC6B04-E3C4-4C89-BF62-3909BBF0EBE1}"/>
                </a:ext>
              </a:extLst>
            </p:cNvPr>
            <p:cNvSpPr/>
            <p:nvPr/>
          </p:nvSpPr>
          <p:spPr>
            <a:xfrm>
              <a:off x="3671455" y="277091"/>
              <a:ext cx="3118941" cy="4738254"/>
            </a:xfrm>
            <a:custGeom>
              <a:avLst/>
              <a:gdLst>
                <a:gd name="connsiteX0" fmla="*/ 0 w 3118941"/>
                <a:gd name="connsiteY0" fmla="*/ 0 h 4738254"/>
                <a:gd name="connsiteX1" fmla="*/ 983672 w 3118941"/>
                <a:gd name="connsiteY1" fmla="*/ 193964 h 4738254"/>
                <a:gd name="connsiteX2" fmla="*/ 1773381 w 3118941"/>
                <a:gd name="connsiteY2" fmla="*/ 623454 h 4738254"/>
                <a:gd name="connsiteX3" fmla="*/ 2479963 w 3118941"/>
                <a:gd name="connsiteY3" fmla="*/ 1357745 h 4738254"/>
                <a:gd name="connsiteX4" fmla="*/ 2951018 w 3118941"/>
                <a:gd name="connsiteY4" fmla="*/ 2327564 h 4738254"/>
                <a:gd name="connsiteX5" fmla="*/ 3117272 w 3118941"/>
                <a:gd name="connsiteY5" fmla="*/ 3422073 h 4738254"/>
                <a:gd name="connsiteX6" fmla="*/ 2867890 w 3118941"/>
                <a:gd name="connsiteY6" fmla="*/ 4405745 h 4738254"/>
                <a:gd name="connsiteX7" fmla="*/ 2660072 w 3118941"/>
                <a:gd name="connsiteY7" fmla="*/ 4738254 h 47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8941" h="4738254">
                  <a:moveTo>
                    <a:pt x="0" y="0"/>
                  </a:moveTo>
                  <a:cubicBezTo>
                    <a:pt x="344054" y="45027"/>
                    <a:pt x="688109" y="90055"/>
                    <a:pt x="983672" y="193964"/>
                  </a:cubicBezTo>
                  <a:cubicBezTo>
                    <a:pt x="1279235" y="297873"/>
                    <a:pt x="1523999" y="429491"/>
                    <a:pt x="1773381" y="623454"/>
                  </a:cubicBezTo>
                  <a:cubicBezTo>
                    <a:pt x="2022763" y="817417"/>
                    <a:pt x="2283690" y="1073727"/>
                    <a:pt x="2479963" y="1357745"/>
                  </a:cubicBezTo>
                  <a:cubicBezTo>
                    <a:pt x="2676236" y="1641763"/>
                    <a:pt x="2844800" y="1983509"/>
                    <a:pt x="2951018" y="2327564"/>
                  </a:cubicBezTo>
                  <a:cubicBezTo>
                    <a:pt x="3057236" y="2671619"/>
                    <a:pt x="3131127" y="3075710"/>
                    <a:pt x="3117272" y="3422073"/>
                  </a:cubicBezTo>
                  <a:cubicBezTo>
                    <a:pt x="3103417" y="3768436"/>
                    <a:pt x="2944090" y="4186382"/>
                    <a:pt x="2867890" y="4405745"/>
                  </a:cubicBezTo>
                  <a:cubicBezTo>
                    <a:pt x="2791690" y="4625109"/>
                    <a:pt x="2725881" y="4681681"/>
                    <a:pt x="2660072" y="4738254"/>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572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9DCFF7E-D304-4554-9D04-311614B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 y="206461"/>
            <a:ext cx="6908265" cy="665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F9A76D0E-DDF9-4CB0-8E0B-B63C5ED9235D}"/>
              </a:ext>
            </a:extLst>
          </p:cNvPr>
          <p:cNvSpPr txBox="1"/>
          <p:nvPr/>
        </p:nvSpPr>
        <p:spPr>
          <a:xfrm>
            <a:off x="7162800" y="1413063"/>
            <a:ext cx="4876799" cy="3046988"/>
          </a:xfrm>
          <a:prstGeom prst="rect">
            <a:avLst/>
          </a:prstGeom>
          <a:noFill/>
        </p:spPr>
        <p:txBody>
          <a:bodyPr wrap="square" rtlCol="0">
            <a:spAutoFit/>
          </a:bodyPr>
          <a:lstStyle/>
          <a:p>
            <a:r>
              <a:rPr lang="en-US" sz="3200" dirty="0">
                <a:solidFill>
                  <a:srgbClr val="7030A0"/>
                </a:solidFill>
                <a:latin typeface="Candara" panose="020E0502030303020204" pitchFamily="34" charset="0"/>
              </a:rPr>
              <a:t>Suppression tactics focus on increasing guardianship.</a:t>
            </a:r>
          </a:p>
          <a:p>
            <a:endParaRPr lang="en-US" sz="3200" dirty="0">
              <a:latin typeface="Candara" panose="020E0502030303020204" pitchFamily="34" charset="0"/>
            </a:endParaRPr>
          </a:p>
          <a:p>
            <a:r>
              <a:rPr lang="en-US" sz="3200" dirty="0">
                <a:latin typeface="Candara" panose="020E0502030303020204" pitchFamily="34" charset="0"/>
              </a:rPr>
              <a:t>Increasing visibility of law enforcement through various types of patrol..</a:t>
            </a:r>
          </a:p>
        </p:txBody>
      </p:sp>
      <p:cxnSp>
        <p:nvCxnSpPr>
          <p:cNvPr id="7" name="Straight Connector 6">
            <a:extLst>
              <a:ext uri="{FF2B5EF4-FFF2-40B4-BE49-F238E27FC236}">
                <a16:creationId xmlns:a16="http://schemas.microsoft.com/office/drawing/2014/main" xmlns="" id="{FD63DF35-54F4-4E0F-BE91-23CE112D85C1}"/>
              </a:ext>
            </a:extLst>
          </p:cNvPr>
          <p:cNvCxnSpPr>
            <a:cxnSpLocks/>
          </p:cNvCxnSpPr>
          <p:nvPr/>
        </p:nvCxnSpPr>
        <p:spPr>
          <a:xfrm flipH="1" flipV="1">
            <a:off x="3449782" y="3546764"/>
            <a:ext cx="2923309" cy="14270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890A156-626D-4A72-80B0-3D0711A171D9}"/>
              </a:ext>
            </a:extLst>
          </p:cNvPr>
          <p:cNvCxnSpPr>
            <a:cxnSpLocks/>
          </p:cNvCxnSpPr>
          <p:nvPr/>
        </p:nvCxnSpPr>
        <p:spPr>
          <a:xfrm flipV="1">
            <a:off x="1676400" y="3546764"/>
            <a:ext cx="1773382" cy="259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xmlns="" id="{94F74F83-8261-4A04-AB6D-52951B85F3C8}"/>
              </a:ext>
            </a:extLst>
          </p:cNvPr>
          <p:cNvSpPr/>
          <p:nvPr/>
        </p:nvSpPr>
        <p:spPr>
          <a:xfrm>
            <a:off x="1690255" y="4959927"/>
            <a:ext cx="4668981" cy="1667655"/>
          </a:xfrm>
          <a:custGeom>
            <a:avLst/>
            <a:gdLst>
              <a:gd name="connsiteX0" fmla="*/ 0 w 4668981"/>
              <a:gd name="connsiteY0" fmla="*/ 1163782 h 1667655"/>
              <a:gd name="connsiteX1" fmla="*/ 720436 w 4668981"/>
              <a:gd name="connsiteY1" fmla="*/ 1510146 h 1667655"/>
              <a:gd name="connsiteX2" fmla="*/ 1565563 w 4668981"/>
              <a:gd name="connsiteY2" fmla="*/ 1662546 h 1667655"/>
              <a:gd name="connsiteX3" fmla="*/ 2618509 w 4668981"/>
              <a:gd name="connsiteY3" fmla="*/ 1593273 h 1667655"/>
              <a:gd name="connsiteX4" fmla="*/ 3463636 w 4668981"/>
              <a:gd name="connsiteY4" fmla="*/ 1233055 h 1667655"/>
              <a:gd name="connsiteX5" fmla="*/ 4170218 w 4668981"/>
              <a:gd name="connsiteY5" fmla="*/ 692728 h 1667655"/>
              <a:gd name="connsiteX6" fmla="*/ 4668981 w 4668981"/>
              <a:gd name="connsiteY6" fmla="*/ 0 h 166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981" h="1667655">
                <a:moveTo>
                  <a:pt x="0" y="1163782"/>
                </a:moveTo>
                <a:cubicBezTo>
                  <a:pt x="229754" y="1295400"/>
                  <a:pt x="459509" y="1427019"/>
                  <a:pt x="720436" y="1510146"/>
                </a:cubicBezTo>
                <a:cubicBezTo>
                  <a:pt x="981363" y="1593273"/>
                  <a:pt x="1249218" y="1648692"/>
                  <a:pt x="1565563" y="1662546"/>
                </a:cubicBezTo>
                <a:cubicBezTo>
                  <a:pt x="1881909" y="1676401"/>
                  <a:pt x="2302164" y="1664855"/>
                  <a:pt x="2618509" y="1593273"/>
                </a:cubicBezTo>
                <a:cubicBezTo>
                  <a:pt x="2934854" y="1521691"/>
                  <a:pt x="3205018" y="1383146"/>
                  <a:pt x="3463636" y="1233055"/>
                </a:cubicBezTo>
                <a:cubicBezTo>
                  <a:pt x="3722254" y="1082964"/>
                  <a:pt x="3969327" y="898237"/>
                  <a:pt x="4170218" y="692728"/>
                </a:cubicBezTo>
                <a:cubicBezTo>
                  <a:pt x="4371109" y="487219"/>
                  <a:pt x="4520045" y="243609"/>
                  <a:pt x="466898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55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7D2FD-3D6E-496A-9A69-6B8A3011748C}"/>
              </a:ext>
            </a:extLst>
          </p:cNvPr>
          <p:cNvSpPr>
            <a:spLocks noGrp="1"/>
          </p:cNvSpPr>
          <p:nvPr>
            <p:ph type="title"/>
          </p:nvPr>
        </p:nvSpPr>
        <p:spPr/>
        <p:txBody>
          <a:bodyPr/>
          <a:lstStyle/>
          <a:p>
            <a:r>
              <a:rPr lang="en-US" dirty="0">
                <a:latin typeface="Candara" panose="020E0502030303020204" pitchFamily="34" charset="0"/>
              </a:rPr>
              <a:t>Strategies for </a:t>
            </a:r>
            <a:r>
              <a:rPr lang="en-US" dirty="0">
                <a:solidFill>
                  <a:srgbClr val="7030A0"/>
                </a:solidFill>
                <a:latin typeface="Candara" panose="020E0502030303020204" pitchFamily="34" charset="0"/>
              </a:rPr>
              <a:t>long-term problems</a:t>
            </a:r>
          </a:p>
        </p:txBody>
      </p:sp>
      <p:graphicFrame>
        <p:nvGraphicFramePr>
          <p:cNvPr id="4" name="Table 3">
            <a:extLst>
              <a:ext uri="{FF2B5EF4-FFF2-40B4-BE49-F238E27FC236}">
                <a16:creationId xmlns:a16="http://schemas.microsoft.com/office/drawing/2014/main" xmlns="" id="{A78A8F4D-D276-4946-81EB-7F1552DA1105}"/>
              </a:ext>
            </a:extLst>
          </p:cNvPr>
          <p:cNvGraphicFramePr>
            <a:graphicFrameLocks noGrp="1"/>
          </p:cNvGraphicFramePr>
          <p:nvPr>
            <p:extLst>
              <p:ext uri="{D42A27DB-BD31-4B8C-83A1-F6EECF244321}">
                <p14:modId xmlns:p14="http://schemas.microsoft.com/office/powerpoint/2010/main" val="3979965576"/>
              </p:ext>
            </p:extLst>
          </p:nvPr>
        </p:nvGraphicFramePr>
        <p:xfrm>
          <a:off x="400278" y="1554163"/>
          <a:ext cx="11391443" cy="5056910"/>
        </p:xfrm>
        <a:graphic>
          <a:graphicData uri="http://schemas.openxmlformats.org/drawingml/2006/table">
            <a:tbl>
              <a:tblPr firstRow="1" bandRow="1">
                <a:tableStyleId>{5C22544A-7EE6-4342-B048-85BDC9FD1C3A}</a:tableStyleId>
              </a:tblPr>
              <a:tblGrid>
                <a:gridCol w="2116994">
                  <a:extLst>
                    <a:ext uri="{9D8B030D-6E8A-4147-A177-3AD203B41FA5}">
                      <a16:colId xmlns:a16="http://schemas.microsoft.com/office/drawing/2014/main" xmlns="" val="20000"/>
                    </a:ext>
                  </a:extLst>
                </a:gridCol>
                <a:gridCol w="2217803">
                  <a:extLst>
                    <a:ext uri="{9D8B030D-6E8A-4147-A177-3AD203B41FA5}">
                      <a16:colId xmlns:a16="http://schemas.microsoft.com/office/drawing/2014/main" xmlns="" val="20001"/>
                    </a:ext>
                  </a:extLst>
                </a:gridCol>
                <a:gridCol w="2419422">
                  <a:extLst>
                    <a:ext uri="{9D8B030D-6E8A-4147-A177-3AD203B41FA5}">
                      <a16:colId xmlns:a16="http://schemas.microsoft.com/office/drawing/2014/main" xmlns="" val="20002"/>
                    </a:ext>
                  </a:extLst>
                </a:gridCol>
                <a:gridCol w="2520230">
                  <a:extLst>
                    <a:ext uri="{9D8B030D-6E8A-4147-A177-3AD203B41FA5}">
                      <a16:colId xmlns:a16="http://schemas.microsoft.com/office/drawing/2014/main" xmlns="" val="20003"/>
                    </a:ext>
                  </a:extLst>
                </a:gridCol>
                <a:gridCol w="2116994">
                  <a:extLst>
                    <a:ext uri="{9D8B030D-6E8A-4147-A177-3AD203B41FA5}">
                      <a16:colId xmlns:a16="http://schemas.microsoft.com/office/drawing/2014/main" xmlns="" val="20004"/>
                    </a:ext>
                  </a:extLst>
                </a:gridCol>
              </a:tblGrid>
              <a:tr h="864272">
                <a:tc>
                  <a:txBody>
                    <a:bodyPr/>
                    <a:lstStyle/>
                    <a:p>
                      <a:pPr algn="ctr"/>
                      <a:r>
                        <a:rPr lang="en-US" sz="2400" b="1" dirty="0">
                          <a:solidFill>
                            <a:schemeClr val="tx1">
                              <a:lumMod val="95000"/>
                              <a:lumOff val="5000"/>
                            </a:schemeClr>
                          </a:solidFill>
                        </a:rPr>
                        <a:t>Increase </a:t>
                      </a:r>
                    </a:p>
                    <a:p>
                      <a:pPr algn="ctr"/>
                      <a:r>
                        <a:rPr lang="en-US" sz="2400" b="1" dirty="0">
                          <a:solidFill>
                            <a:schemeClr val="tx1">
                              <a:lumMod val="95000"/>
                              <a:lumOff val="5000"/>
                            </a:schemeClr>
                          </a:solidFill>
                        </a:rPr>
                        <a:t>Effort</a:t>
                      </a:r>
                    </a:p>
                  </a:txBody>
                  <a:tcPr>
                    <a:solidFill>
                      <a:schemeClr val="accent2">
                        <a:lumMod val="60000"/>
                        <a:lumOff val="40000"/>
                      </a:schemeClr>
                    </a:solidFill>
                  </a:tcPr>
                </a:tc>
                <a:tc>
                  <a:txBody>
                    <a:bodyPr/>
                    <a:lstStyle/>
                    <a:p>
                      <a:pPr algn="ctr"/>
                      <a:r>
                        <a:rPr lang="en-US" sz="2400" b="1" dirty="0">
                          <a:solidFill>
                            <a:schemeClr val="tx1">
                              <a:lumMod val="95000"/>
                              <a:lumOff val="5000"/>
                            </a:schemeClr>
                          </a:solidFill>
                        </a:rPr>
                        <a:t>Increase </a:t>
                      </a:r>
                    </a:p>
                    <a:p>
                      <a:pPr algn="ctr"/>
                      <a:r>
                        <a:rPr lang="en-US" sz="2400" b="1" dirty="0">
                          <a:solidFill>
                            <a:schemeClr val="tx1">
                              <a:lumMod val="95000"/>
                              <a:lumOff val="5000"/>
                            </a:schemeClr>
                          </a:solidFill>
                        </a:rPr>
                        <a:t>Risk</a:t>
                      </a:r>
                    </a:p>
                  </a:txBody>
                  <a:tcPr>
                    <a:solidFill>
                      <a:schemeClr val="accent6">
                        <a:lumMod val="40000"/>
                        <a:lumOff val="60000"/>
                      </a:schemeClr>
                    </a:solidFill>
                  </a:tcPr>
                </a:tc>
                <a:tc>
                  <a:txBody>
                    <a:bodyPr/>
                    <a:lstStyle/>
                    <a:p>
                      <a:pPr algn="ctr"/>
                      <a:r>
                        <a:rPr lang="en-US" sz="2400" b="1" dirty="0">
                          <a:solidFill>
                            <a:schemeClr val="tx1">
                              <a:lumMod val="95000"/>
                              <a:lumOff val="5000"/>
                            </a:schemeClr>
                          </a:solidFill>
                        </a:rPr>
                        <a:t>Reduce </a:t>
                      </a:r>
                    </a:p>
                    <a:p>
                      <a:pPr algn="ctr"/>
                      <a:r>
                        <a:rPr lang="en-US" sz="2400" b="1" dirty="0">
                          <a:solidFill>
                            <a:schemeClr val="tx1">
                              <a:lumMod val="95000"/>
                              <a:lumOff val="5000"/>
                            </a:schemeClr>
                          </a:solidFill>
                        </a:rPr>
                        <a:t>Reward</a:t>
                      </a:r>
                    </a:p>
                  </a:txBody>
                  <a:tcPr>
                    <a:solidFill>
                      <a:schemeClr val="accent3">
                        <a:lumMod val="40000"/>
                        <a:lumOff val="60000"/>
                      </a:schemeClr>
                    </a:solidFill>
                  </a:tcPr>
                </a:tc>
                <a:tc>
                  <a:txBody>
                    <a:bodyPr/>
                    <a:lstStyle/>
                    <a:p>
                      <a:pPr algn="ctr"/>
                      <a:r>
                        <a:rPr lang="en-US" sz="2400" b="1" dirty="0">
                          <a:solidFill>
                            <a:schemeClr val="tx1">
                              <a:lumMod val="95000"/>
                              <a:lumOff val="5000"/>
                            </a:schemeClr>
                          </a:solidFill>
                        </a:rPr>
                        <a:t>Reduce Provocation</a:t>
                      </a:r>
                    </a:p>
                  </a:txBody>
                  <a:tcPr>
                    <a:solidFill>
                      <a:schemeClr val="accent5">
                        <a:lumMod val="40000"/>
                        <a:lumOff val="60000"/>
                      </a:schemeClr>
                    </a:solidFill>
                  </a:tcPr>
                </a:tc>
                <a:tc>
                  <a:txBody>
                    <a:bodyPr/>
                    <a:lstStyle/>
                    <a:p>
                      <a:pPr algn="ctr"/>
                      <a:r>
                        <a:rPr lang="en-US" sz="2400" b="1" dirty="0">
                          <a:solidFill>
                            <a:schemeClr val="tx1">
                              <a:lumMod val="95000"/>
                              <a:lumOff val="5000"/>
                            </a:schemeClr>
                          </a:solidFill>
                        </a:rPr>
                        <a:t>Remove Excuses</a:t>
                      </a:r>
                    </a:p>
                  </a:txBody>
                  <a:tcPr>
                    <a:solidFill>
                      <a:schemeClr val="accent4">
                        <a:lumMod val="40000"/>
                        <a:lumOff val="60000"/>
                      </a:schemeClr>
                    </a:solidFill>
                  </a:tcPr>
                </a:tc>
                <a:extLst>
                  <a:ext uri="{0D108BD9-81ED-4DB2-BD59-A6C34878D82A}">
                    <a16:rowId xmlns:a16="http://schemas.microsoft.com/office/drawing/2014/main" xmlns="" val="10000"/>
                  </a:ext>
                </a:extLst>
              </a:tr>
              <a:tr h="772328">
                <a:tc>
                  <a:txBody>
                    <a:bodyPr/>
                    <a:lstStyle/>
                    <a:p>
                      <a:pPr algn="ctr"/>
                      <a:r>
                        <a:rPr lang="en-US" sz="2000" dirty="0"/>
                        <a:t>Harden targets</a:t>
                      </a:r>
                    </a:p>
                  </a:txBody>
                  <a:tcPr anchor="ctr">
                    <a:solidFill>
                      <a:schemeClr val="accent2">
                        <a:lumMod val="60000"/>
                        <a:lumOff val="40000"/>
                      </a:schemeClr>
                    </a:solidFill>
                  </a:tcPr>
                </a:tc>
                <a:tc>
                  <a:txBody>
                    <a:bodyPr/>
                    <a:lstStyle/>
                    <a:p>
                      <a:pPr algn="ctr"/>
                      <a:r>
                        <a:rPr lang="en-US" sz="2000" dirty="0"/>
                        <a:t>Extend guardianship</a:t>
                      </a:r>
                    </a:p>
                  </a:txBody>
                  <a:tcPr anchor="ctr">
                    <a:solidFill>
                      <a:schemeClr val="accent6">
                        <a:lumMod val="40000"/>
                        <a:lumOff val="60000"/>
                      </a:schemeClr>
                    </a:solidFill>
                  </a:tcPr>
                </a:tc>
                <a:tc>
                  <a:txBody>
                    <a:bodyPr/>
                    <a:lstStyle/>
                    <a:p>
                      <a:pPr algn="ctr"/>
                      <a:r>
                        <a:rPr lang="en-US" sz="2000" dirty="0"/>
                        <a:t>Conceal</a:t>
                      </a:r>
                      <a:r>
                        <a:rPr lang="en-US" sz="2000" baseline="0" dirty="0"/>
                        <a:t> targets</a:t>
                      </a:r>
                      <a:endParaRPr lang="en-US" sz="2000" dirty="0"/>
                    </a:p>
                  </a:txBody>
                  <a:tcPr anchor="ctr">
                    <a:solidFill>
                      <a:schemeClr val="accent3">
                        <a:lumMod val="40000"/>
                        <a:lumOff val="60000"/>
                      </a:schemeClr>
                    </a:solidFill>
                  </a:tcPr>
                </a:tc>
                <a:tc>
                  <a:txBody>
                    <a:bodyPr/>
                    <a:lstStyle/>
                    <a:p>
                      <a:pPr algn="ctr"/>
                      <a:r>
                        <a:rPr lang="en-US" sz="2000" dirty="0"/>
                        <a:t>Reduce frustration/stress</a:t>
                      </a:r>
                    </a:p>
                  </a:txBody>
                  <a:tcPr anchor="ctr">
                    <a:solidFill>
                      <a:schemeClr val="accent5">
                        <a:lumMod val="40000"/>
                        <a:lumOff val="60000"/>
                      </a:schemeClr>
                    </a:solidFill>
                  </a:tcPr>
                </a:tc>
                <a:tc>
                  <a:txBody>
                    <a:bodyPr/>
                    <a:lstStyle/>
                    <a:p>
                      <a:pPr algn="ctr"/>
                      <a:r>
                        <a:rPr lang="en-US" sz="2000" dirty="0"/>
                        <a:t>Set rules</a:t>
                      </a:r>
                    </a:p>
                  </a:txBody>
                  <a:tcPr anchor="ctr">
                    <a:solidFill>
                      <a:schemeClr val="accent4">
                        <a:lumMod val="40000"/>
                        <a:lumOff val="60000"/>
                      </a:schemeClr>
                    </a:solidFill>
                  </a:tcPr>
                </a:tc>
                <a:extLst>
                  <a:ext uri="{0D108BD9-81ED-4DB2-BD59-A6C34878D82A}">
                    <a16:rowId xmlns:a16="http://schemas.microsoft.com/office/drawing/2014/main" xmlns="" val="10001"/>
                  </a:ext>
                </a:extLst>
              </a:tr>
              <a:tr h="772328">
                <a:tc>
                  <a:txBody>
                    <a:bodyPr/>
                    <a:lstStyle/>
                    <a:p>
                      <a:pPr algn="ctr"/>
                      <a:r>
                        <a:rPr lang="en-US" sz="2000" dirty="0"/>
                        <a:t>Control access</a:t>
                      </a:r>
                    </a:p>
                  </a:txBody>
                  <a:tcPr anchor="ctr">
                    <a:solidFill>
                      <a:schemeClr val="accent2">
                        <a:lumMod val="60000"/>
                        <a:lumOff val="40000"/>
                      </a:schemeClr>
                    </a:solidFill>
                  </a:tcPr>
                </a:tc>
                <a:tc>
                  <a:txBody>
                    <a:bodyPr/>
                    <a:lstStyle/>
                    <a:p>
                      <a:pPr algn="ctr"/>
                      <a:r>
                        <a:rPr lang="en-US" sz="2000" dirty="0"/>
                        <a:t>Assist natural surveillance</a:t>
                      </a:r>
                    </a:p>
                  </a:txBody>
                  <a:tcPr anchor="ctr">
                    <a:solidFill>
                      <a:schemeClr val="accent6">
                        <a:lumMod val="40000"/>
                        <a:lumOff val="60000"/>
                      </a:schemeClr>
                    </a:solidFill>
                  </a:tcPr>
                </a:tc>
                <a:tc>
                  <a:txBody>
                    <a:bodyPr/>
                    <a:lstStyle/>
                    <a:p>
                      <a:pPr algn="ctr"/>
                      <a:r>
                        <a:rPr lang="en-US" sz="2000" dirty="0"/>
                        <a:t>Remove targets</a:t>
                      </a:r>
                    </a:p>
                  </a:txBody>
                  <a:tcPr anchor="ctr">
                    <a:solidFill>
                      <a:schemeClr val="accent3">
                        <a:lumMod val="40000"/>
                        <a:lumOff val="60000"/>
                      </a:schemeClr>
                    </a:solidFill>
                  </a:tcPr>
                </a:tc>
                <a:tc>
                  <a:txBody>
                    <a:bodyPr/>
                    <a:lstStyle/>
                    <a:p>
                      <a:pPr algn="ctr"/>
                      <a:r>
                        <a:rPr lang="en-US" sz="2000" dirty="0"/>
                        <a:t>Avoid disputes</a:t>
                      </a:r>
                    </a:p>
                  </a:txBody>
                  <a:tcPr anchor="ctr">
                    <a:solidFill>
                      <a:schemeClr val="accent5">
                        <a:lumMod val="40000"/>
                        <a:lumOff val="60000"/>
                      </a:schemeClr>
                    </a:solidFill>
                  </a:tcPr>
                </a:tc>
                <a:tc>
                  <a:txBody>
                    <a:bodyPr/>
                    <a:lstStyle/>
                    <a:p>
                      <a:pPr algn="ctr"/>
                      <a:r>
                        <a:rPr lang="en-US" sz="2000" dirty="0"/>
                        <a:t>Post instructions</a:t>
                      </a:r>
                    </a:p>
                  </a:txBody>
                  <a:tcPr anchor="ctr">
                    <a:solidFill>
                      <a:schemeClr val="accent4">
                        <a:lumMod val="40000"/>
                        <a:lumOff val="60000"/>
                      </a:schemeClr>
                    </a:solidFill>
                  </a:tcPr>
                </a:tc>
                <a:extLst>
                  <a:ext uri="{0D108BD9-81ED-4DB2-BD59-A6C34878D82A}">
                    <a16:rowId xmlns:a16="http://schemas.microsoft.com/office/drawing/2014/main" xmlns="" val="10002"/>
                  </a:ext>
                </a:extLst>
              </a:tr>
              <a:tr h="772328">
                <a:tc>
                  <a:txBody>
                    <a:bodyPr/>
                    <a:lstStyle/>
                    <a:p>
                      <a:pPr algn="ctr"/>
                      <a:r>
                        <a:rPr lang="en-US" sz="2000" dirty="0"/>
                        <a:t>Screen exits</a:t>
                      </a:r>
                    </a:p>
                  </a:txBody>
                  <a:tcPr anchor="ctr">
                    <a:solidFill>
                      <a:schemeClr val="accent2">
                        <a:lumMod val="60000"/>
                        <a:lumOff val="40000"/>
                      </a:schemeClr>
                    </a:solidFill>
                  </a:tcPr>
                </a:tc>
                <a:tc>
                  <a:txBody>
                    <a:bodyPr/>
                    <a:lstStyle/>
                    <a:p>
                      <a:pPr algn="ctr"/>
                      <a:r>
                        <a:rPr lang="en-US" sz="2000" dirty="0"/>
                        <a:t>Reduce anonymity</a:t>
                      </a:r>
                    </a:p>
                  </a:txBody>
                  <a:tcPr anchor="ctr">
                    <a:solidFill>
                      <a:schemeClr val="accent6">
                        <a:lumMod val="40000"/>
                        <a:lumOff val="60000"/>
                      </a:schemeClr>
                    </a:solidFill>
                  </a:tcPr>
                </a:tc>
                <a:tc>
                  <a:txBody>
                    <a:bodyPr/>
                    <a:lstStyle/>
                    <a:p>
                      <a:pPr algn="ctr"/>
                      <a:r>
                        <a:rPr lang="en-US" sz="2000" dirty="0"/>
                        <a:t>Identify property</a:t>
                      </a:r>
                    </a:p>
                  </a:txBody>
                  <a:tcPr anchor="ctr">
                    <a:solidFill>
                      <a:schemeClr val="accent3">
                        <a:lumMod val="40000"/>
                        <a:lumOff val="60000"/>
                      </a:schemeClr>
                    </a:solidFill>
                  </a:tcPr>
                </a:tc>
                <a:tc>
                  <a:txBody>
                    <a:bodyPr/>
                    <a:lstStyle/>
                    <a:p>
                      <a:pPr algn="ctr"/>
                      <a:r>
                        <a:rPr lang="en-US" sz="2000" dirty="0"/>
                        <a:t>Reduce arousal</a:t>
                      </a:r>
                    </a:p>
                  </a:txBody>
                  <a:tcPr anchor="ctr">
                    <a:solidFill>
                      <a:schemeClr val="accent5">
                        <a:lumMod val="40000"/>
                        <a:lumOff val="60000"/>
                      </a:schemeClr>
                    </a:solidFill>
                  </a:tcPr>
                </a:tc>
                <a:tc>
                  <a:txBody>
                    <a:bodyPr/>
                    <a:lstStyle/>
                    <a:p>
                      <a:pPr algn="ctr"/>
                      <a:r>
                        <a:rPr lang="en-US" sz="2000" dirty="0"/>
                        <a:t>Alert conscience</a:t>
                      </a:r>
                    </a:p>
                  </a:txBody>
                  <a:tcPr anchor="ctr">
                    <a:solidFill>
                      <a:schemeClr val="accent4">
                        <a:lumMod val="40000"/>
                        <a:lumOff val="60000"/>
                      </a:schemeClr>
                    </a:solidFill>
                  </a:tcPr>
                </a:tc>
                <a:extLst>
                  <a:ext uri="{0D108BD9-81ED-4DB2-BD59-A6C34878D82A}">
                    <a16:rowId xmlns:a16="http://schemas.microsoft.com/office/drawing/2014/main" xmlns="" val="10003"/>
                  </a:ext>
                </a:extLst>
              </a:tr>
              <a:tr h="772328">
                <a:tc>
                  <a:txBody>
                    <a:bodyPr/>
                    <a:lstStyle/>
                    <a:p>
                      <a:pPr algn="ctr"/>
                      <a:r>
                        <a:rPr lang="en-US" sz="2000" dirty="0"/>
                        <a:t>Deflect offenders</a:t>
                      </a:r>
                    </a:p>
                  </a:txBody>
                  <a:tcPr anchor="ctr">
                    <a:solidFill>
                      <a:schemeClr val="accent2">
                        <a:lumMod val="60000"/>
                        <a:lumOff val="40000"/>
                      </a:schemeClr>
                    </a:solidFill>
                  </a:tcPr>
                </a:tc>
                <a:tc>
                  <a:txBody>
                    <a:bodyPr/>
                    <a:lstStyle/>
                    <a:p>
                      <a:pPr algn="ctr"/>
                      <a:r>
                        <a:rPr lang="en-US" sz="2000" dirty="0"/>
                        <a:t>Utilize place managers</a:t>
                      </a:r>
                    </a:p>
                  </a:txBody>
                  <a:tcPr anchor="ctr">
                    <a:solidFill>
                      <a:schemeClr val="accent6">
                        <a:lumMod val="40000"/>
                        <a:lumOff val="60000"/>
                      </a:schemeClr>
                    </a:solidFill>
                  </a:tcPr>
                </a:tc>
                <a:tc>
                  <a:txBody>
                    <a:bodyPr/>
                    <a:lstStyle/>
                    <a:p>
                      <a:pPr algn="ctr"/>
                      <a:r>
                        <a:rPr lang="en-US" sz="2000" dirty="0"/>
                        <a:t>Disrupt markets</a:t>
                      </a:r>
                    </a:p>
                  </a:txBody>
                  <a:tcPr anchor="ctr">
                    <a:solidFill>
                      <a:schemeClr val="accent3">
                        <a:lumMod val="40000"/>
                        <a:lumOff val="60000"/>
                      </a:schemeClr>
                    </a:solidFill>
                  </a:tcPr>
                </a:tc>
                <a:tc>
                  <a:txBody>
                    <a:bodyPr/>
                    <a:lstStyle/>
                    <a:p>
                      <a:pPr algn="ctr"/>
                      <a:r>
                        <a:rPr lang="en-US" sz="2000" dirty="0"/>
                        <a:t>Neutralize</a:t>
                      </a:r>
                      <a:r>
                        <a:rPr lang="en-US" sz="2000" baseline="0" dirty="0"/>
                        <a:t> peer pressure</a:t>
                      </a:r>
                      <a:endParaRPr lang="en-US" sz="2000" dirty="0"/>
                    </a:p>
                  </a:txBody>
                  <a:tcPr anchor="ctr">
                    <a:solidFill>
                      <a:schemeClr val="accent5">
                        <a:lumMod val="40000"/>
                        <a:lumOff val="60000"/>
                      </a:schemeClr>
                    </a:solidFill>
                  </a:tcPr>
                </a:tc>
                <a:tc>
                  <a:txBody>
                    <a:bodyPr/>
                    <a:lstStyle/>
                    <a:p>
                      <a:pPr algn="ctr"/>
                      <a:r>
                        <a:rPr lang="en-US" sz="2000" dirty="0"/>
                        <a:t>Assist compliance</a:t>
                      </a:r>
                    </a:p>
                  </a:txBody>
                  <a:tcPr anchor="ctr">
                    <a:solidFill>
                      <a:schemeClr val="accent4">
                        <a:lumMod val="40000"/>
                        <a:lumOff val="60000"/>
                      </a:schemeClr>
                    </a:solidFill>
                  </a:tcPr>
                </a:tc>
                <a:extLst>
                  <a:ext uri="{0D108BD9-81ED-4DB2-BD59-A6C34878D82A}">
                    <a16:rowId xmlns:a16="http://schemas.microsoft.com/office/drawing/2014/main" xmlns="" val="10004"/>
                  </a:ext>
                </a:extLst>
              </a:tr>
              <a:tr h="1103326">
                <a:tc>
                  <a:txBody>
                    <a:bodyPr/>
                    <a:lstStyle/>
                    <a:p>
                      <a:pPr algn="ctr"/>
                      <a:r>
                        <a:rPr lang="en-US" sz="2000" dirty="0"/>
                        <a:t>Control tools</a:t>
                      </a:r>
                      <a:r>
                        <a:rPr lang="en-US" sz="2000" baseline="0" dirty="0"/>
                        <a:t> and weapons</a:t>
                      </a:r>
                      <a:endParaRPr lang="en-US" sz="2000" dirty="0"/>
                    </a:p>
                  </a:txBody>
                  <a:tcPr anchor="ctr">
                    <a:solidFill>
                      <a:schemeClr val="accent2">
                        <a:lumMod val="60000"/>
                        <a:lumOff val="40000"/>
                      </a:schemeClr>
                    </a:solidFill>
                  </a:tcPr>
                </a:tc>
                <a:tc>
                  <a:txBody>
                    <a:bodyPr/>
                    <a:lstStyle/>
                    <a:p>
                      <a:pPr algn="ctr"/>
                      <a:r>
                        <a:rPr lang="en-US" sz="2000" dirty="0"/>
                        <a:t>Strengthen formal surveillance</a:t>
                      </a:r>
                    </a:p>
                  </a:txBody>
                  <a:tcPr anchor="ctr">
                    <a:solidFill>
                      <a:schemeClr val="accent6">
                        <a:lumMod val="40000"/>
                        <a:lumOff val="60000"/>
                      </a:schemeClr>
                    </a:solidFill>
                  </a:tcPr>
                </a:tc>
                <a:tc>
                  <a:txBody>
                    <a:bodyPr/>
                    <a:lstStyle/>
                    <a:p>
                      <a:pPr algn="ctr"/>
                      <a:r>
                        <a:rPr lang="en-US" sz="2000" dirty="0"/>
                        <a:t>Deny benefits</a:t>
                      </a:r>
                    </a:p>
                  </a:txBody>
                  <a:tcPr anchor="ctr">
                    <a:solidFill>
                      <a:schemeClr val="accent3">
                        <a:lumMod val="40000"/>
                        <a:lumOff val="60000"/>
                      </a:schemeClr>
                    </a:solidFill>
                  </a:tcPr>
                </a:tc>
                <a:tc>
                  <a:txBody>
                    <a:bodyPr/>
                    <a:lstStyle/>
                    <a:p>
                      <a:pPr algn="ctr"/>
                      <a:r>
                        <a:rPr lang="en-US" sz="2000" dirty="0"/>
                        <a:t>Discourage imitation</a:t>
                      </a:r>
                    </a:p>
                  </a:txBody>
                  <a:tcPr anchor="ctr">
                    <a:solidFill>
                      <a:schemeClr val="accent5">
                        <a:lumMod val="40000"/>
                        <a:lumOff val="60000"/>
                      </a:schemeClr>
                    </a:solidFill>
                  </a:tcPr>
                </a:tc>
                <a:tc>
                  <a:txBody>
                    <a:bodyPr/>
                    <a:lstStyle/>
                    <a:p>
                      <a:pPr algn="ctr"/>
                      <a:r>
                        <a:rPr lang="en-US" sz="2000" dirty="0"/>
                        <a:t>Control drugs/alcohol</a:t>
                      </a:r>
                    </a:p>
                  </a:txBody>
                  <a:tcPr anchor="ctr">
                    <a:solidFill>
                      <a:schemeClr val="accent4">
                        <a:lumMod val="40000"/>
                        <a:lumOff val="6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2877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DE8C7-F2BB-4848-9B6F-14AE5F0047BE}"/>
              </a:ext>
            </a:extLst>
          </p:cNvPr>
          <p:cNvSpPr>
            <a:spLocks noGrp="1"/>
          </p:cNvSpPr>
          <p:nvPr>
            <p:ph type="title"/>
          </p:nvPr>
        </p:nvSpPr>
        <p:spPr/>
        <p:txBody>
          <a:bodyPr/>
          <a:lstStyle/>
          <a:p>
            <a:r>
              <a:rPr lang="en-US" dirty="0">
                <a:latin typeface="Candara" panose="020E0502030303020204" pitchFamily="34" charset="0"/>
              </a:rPr>
              <a:t>The role of police has </a:t>
            </a:r>
            <a:r>
              <a:rPr lang="en-US" b="1" dirty="0">
                <a:solidFill>
                  <a:srgbClr val="7030A0"/>
                </a:solidFill>
                <a:latin typeface="Candara" panose="020E0502030303020204" pitchFamily="34" charset="0"/>
              </a:rPr>
              <a:t>expanded</a:t>
            </a:r>
            <a:r>
              <a:rPr lang="en-US" dirty="0">
                <a:latin typeface="Candara" panose="020E0502030303020204" pitchFamily="34" charset="0"/>
              </a:rPr>
              <a:t>.</a:t>
            </a:r>
          </a:p>
        </p:txBody>
      </p:sp>
      <p:sp>
        <p:nvSpPr>
          <p:cNvPr id="4" name="Oval 3">
            <a:extLst>
              <a:ext uri="{FF2B5EF4-FFF2-40B4-BE49-F238E27FC236}">
                <a16:creationId xmlns:a16="http://schemas.microsoft.com/office/drawing/2014/main" xmlns="" id="{2C8E1FB4-1B4E-4CEA-8201-43F0CFB93BCF}"/>
              </a:ext>
            </a:extLst>
          </p:cNvPr>
          <p:cNvSpPr/>
          <p:nvPr/>
        </p:nvSpPr>
        <p:spPr>
          <a:xfrm>
            <a:off x="4565072" y="1898072"/>
            <a:ext cx="3061855" cy="3061855"/>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ndara" panose="020E0502030303020204" pitchFamily="34" charset="0"/>
              </a:rPr>
              <a:t>Enforce law</a:t>
            </a:r>
          </a:p>
          <a:p>
            <a:pPr algn="ctr"/>
            <a:endParaRPr lang="en-US" sz="1200" b="1" dirty="0">
              <a:solidFill>
                <a:schemeClr val="bg1"/>
              </a:solidFill>
              <a:latin typeface="Candara" panose="020E0502030303020204" pitchFamily="34" charset="0"/>
            </a:endParaRPr>
          </a:p>
          <a:p>
            <a:pPr algn="ctr"/>
            <a:r>
              <a:rPr lang="en-US" sz="2800" b="1" dirty="0">
                <a:solidFill>
                  <a:schemeClr val="bg1"/>
                </a:solidFill>
                <a:latin typeface="Candara" panose="020E0502030303020204" pitchFamily="34" charset="0"/>
              </a:rPr>
              <a:t>Fight crime</a:t>
            </a:r>
          </a:p>
          <a:p>
            <a:pPr algn="ctr"/>
            <a:endParaRPr lang="en-US" sz="1100" b="1" dirty="0">
              <a:solidFill>
                <a:schemeClr val="bg1"/>
              </a:solidFill>
              <a:latin typeface="Candara" panose="020E0502030303020204" pitchFamily="34" charset="0"/>
            </a:endParaRPr>
          </a:p>
          <a:p>
            <a:pPr algn="ctr"/>
            <a:r>
              <a:rPr lang="en-US" sz="2800" b="1" dirty="0">
                <a:solidFill>
                  <a:schemeClr val="bg1"/>
                </a:solidFill>
                <a:latin typeface="Candara" panose="020E0502030303020204" pitchFamily="34" charset="0"/>
              </a:rPr>
              <a:t>Apprehend criminals</a:t>
            </a:r>
          </a:p>
        </p:txBody>
      </p:sp>
    </p:spTree>
    <p:extLst>
      <p:ext uri="{BB962C8B-B14F-4D97-AF65-F5344CB8AC3E}">
        <p14:creationId xmlns:p14="http://schemas.microsoft.com/office/powerpoint/2010/main" val="328267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DA795-008D-4654-A556-A5E26E5C8703}"/>
              </a:ext>
            </a:extLst>
          </p:cNvPr>
          <p:cNvSpPr>
            <a:spLocks noGrp="1"/>
          </p:cNvSpPr>
          <p:nvPr>
            <p:ph type="title"/>
          </p:nvPr>
        </p:nvSpPr>
        <p:spPr>
          <a:xfrm>
            <a:off x="130115" y="228600"/>
            <a:ext cx="11931770" cy="1325563"/>
          </a:xfrm>
        </p:spPr>
        <p:txBody>
          <a:bodyPr/>
          <a:lstStyle/>
          <a:p>
            <a:r>
              <a:rPr lang="en-US" dirty="0">
                <a:latin typeface="Candara" panose="020E0502030303020204" pitchFamily="34" charset="0"/>
              </a:rPr>
              <a:t>Crime Prevention Through </a:t>
            </a:r>
            <a:br>
              <a:rPr lang="en-US" dirty="0">
                <a:latin typeface="Candara" panose="020E0502030303020204" pitchFamily="34" charset="0"/>
              </a:rPr>
            </a:br>
            <a:r>
              <a:rPr lang="en-US" dirty="0">
                <a:latin typeface="Candara" panose="020E0502030303020204" pitchFamily="34" charset="0"/>
              </a:rPr>
              <a:t>Environmental Design</a:t>
            </a:r>
          </a:p>
        </p:txBody>
      </p:sp>
      <p:sp>
        <p:nvSpPr>
          <p:cNvPr id="3" name="Content Placeholder 2">
            <a:extLst>
              <a:ext uri="{FF2B5EF4-FFF2-40B4-BE49-F238E27FC236}">
                <a16:creationId xmlns:a16="http://schemas.microsoft.com/office/drawing/2014/main" xmlns="" id="{830603C3-BC5E-4E7D-8231-843C4B32D9B5}"/>
              </a:ext>
            </a:extLst>
          </p:cNvPr>
          <p:cNvSpPr>
            <a:spLocks noGrp="1"/>
          </p:cNvSpPr>
          <p:nvPr>
            <p:ph idx="1"/>
          </p:nvPr>
        </p:nvSpPr>
        <p:spPr>
          <a:xfrm>
            <a:off x="332509" y="1818406"/>
            <a:ext cx="11610109" cy="4810994"/>
          </a:xfrm>
        </p:spPr>
        <p:txBody>
          <a:bodyPr>
            <a:normAutofit/>
          </a:bodyPr>
          <a:lstStyle/>
          <a:p>
            <a:pPr marL="0" indent="0">
              <a:buNone/>
            </a:pPr>
            <a:r>
              <a:rPr lang="en-US" sz="3600" b="1" dirty="0">
                <a:solidFill>
                  <a:srgbClr val="7030A0"/>
                </a:solidFill>
              </a:rPr>
              <a:t>Crime…</a:t>
            </a:r>
          </a:p>
          <a:p>
            <a:pPr marL="0" indent="0">
              <a:buNone/>
            </a:pPr>
            <a:endParaRPr lang="en-US" sz="1600" dirty="0">
              <a:solidFill>
                <a:schemeClr val="tx1">
                  <a:lumMod val="50000"/>
                  <a:lumOff val="50000"/>
                </a:schemeClr>
              </a:solidFill>
            </a:endParaRPr>
          </a:p>
          <a:p>
            <a:pPr marL="914400" indent="0">
              <a:buNone/>
            </a:pPr>
            <a:r>
              <a:rPr lang="en-US" sz="3200" dirty="0">
                <a:solidFill>
                  <a:schemeClr val="tx1">
                    <a:lumMod val="50000"/>
                    <a:lumOff val="50000"/>
                  </a:schemeClr>
                </a:solidFill>
              </a:rPr>
              <a:t>… requires a </a:t>
            </a:r>
            <a:r>
              <a:rPr lang="en-US" sz="3200" b="1" dirty="0">
                <a:solidFill>
                  <a:schemeClr val="tx1">
                    <a:lumMod val="50000"/>
                    <a:lumOff val="50000"/>
                  </a:schemeClr>
                </a:solidFill>
              </a:rPr>
              <a:t>suitable target</a:t>
            </a:r>
            <a:r>
              <a:rPr lang="en-US" sz="3200" dirty="0">
                <a:solidFill>
                  <a:schemeClr val="tx1">
                    <a:lumMod val="50000"/>
                    <a:lumOff val="50000"/>
                  </a:schemeClr>
                </a:solidFill>
              </a:rPr>
              <a:t>, a </a:t>
            </a:r>
            <a:r>
              <a:rPr lang="en-US" sz="3200" b="1" dirty="0">
                <a:solidFill>
                  <a:schemeClr val="tx1">
                    <a:lumMod val="50000"/>
                    <a:lumOff val="50000"/>
                  </a:schemeClr>
                </a:solidFill>
              </a:rPr>
              <a:t>likely offender</a:t>
            </a:r>
            <a:r>
              <a:rPr lang="en-US" sz="3200" dirty="0">
                <a:solidFill>
                  <a:schemeClr val="tx1">
                    <a:lumMod val="50000"/>
                    <a:lumOff val="50000"/>
                  </a:schemeClr>
                </a:solidFill>
              </a:rPr>
              <a:t>, and the absence of a </a:t>
            </a:r>
            <a:r>
              <a:rPr lang="en-US" sz="3200" b="1" dirty="0">
                <a:solidFill>
                  <a:schemeClr val="tx1">
                    <a:lumMod val="50000"/>
                    <a:lumOff val="50000"/>
                  </a:schemeClr>
                </a:solidFill>
              </a:rPr>
              <a:t>capable guardian</a:t>
            </a:r>
          </a:p>
          <a:p>
            <a:pPr marL="914400" indent="0">
              <a:buNone/>
            </a:pPr>
            <a:endParaRPr lang="en-US" sz="1200" dirty="0">
              <a:solidFill>
                <a:schemeClr val="tx1">
                  <a:lumMod val="50000"/>
                  <a:lumOff val="50000"/>
                </a:schemeClr>
              </a:solidFill>
            </a:endParaRPr>
          </a:p>
          <a:p>
            <a:pPr marL="914400" indent="0">
              <a:buNone/>
            </a:pPr>
            <a:r>
              <a:rPr lang="en-US" sz="3200" dirty="0">
                <a:solidFill>
                  <a:schemeClr val="tx1">
                    <a:lumMod val="50000"/>
                    <a:lumOff val="50000"/>
                  </a:schemeClr>
                </a:solidFill>
              </a:rPr>
              <a:t>… is committed by offenders as they go about their daily activities (in their </a:t>
            </a:r>
            <a:r>
              <a:rPr lang="en-US" sz="3200" b="1" dirty="0">
                <a:solidFill>
                  <a:schemeClr val="tx1">
                    <a:lumMod val="50000"/>
                    <a:lumOff val="50000"/>
                  </a:schemeClr>
                </a:solidFill>
              </a:rPr>
              <a:t>activity space</a:t>
            </a:r>
            <a:r>
              <a:rPr lang="en-US" sz="3200" dirty="0">
                <a:solidFill>
                  <a:schemeClr val="tx1">
                    <a:lumMod val="50000"/>
                    <a:lumOff val="50000"/>
                  </a:schemeClr>
                </a:solidFill>
              </a:rPr>
              <a:t>)</a:t>
            </a:r>
          </a:p>
          <a:p>
            <a:pPr marL="914400" indent="0">
              <a:buNone/>
            </a:pPr>
            <a:endParaRPr lang="en-US" sz="1200" dirty="0">
              <a:solidFill>
                <a:schemeClr val="tx1">
                  <a:lumMod val="50000"/>
                  <a:lumOff val="50000"/>
                </a:schemeClr>
              </a:solidFill>
            </a:endParaRPr>
          </a:p>
          <a:p>
            <a:pPr marL="914400" indent="0">
              <a:buNone/>
            </a:pPr>
            <a:r>
              <a:rPr lang="en-US" sz="3200" dirty="0">
                <a:solidFill>
                  <a:schemeClr val="tx1">
                    <a:lumMod val="50000"/>
                    <a:lumOff val="50000"/>
                  </a:schemeClr>
                </a:solidFill>
              </a:rPr>
              <a:t>… is committed by offenders who seek to </a:t>
            </a:r>
            <a:r>
              <a:rPr lang="en-US" sz="3200" b="1" dirty="0">
                <a:solidFill>
                  <a:schemeClr val="tx1">
                    <a:lumMod val="50000"/>
                    <a:lumOff val="50000"/>
                  </a:schemeClr>
                </a:solidFill>
              </a:rPr>
              <a:t>minimize risk </a:t>
            </a:r>
            <a:r>
              <a:rPr lang="en-US" sz="3200" dirty="0">
                <a:solidFill>
                  <a:schemeClr val="tx1">
                    <a:lumMod val="50000"/>
                    <a:lumOff val="50000"/>
                  </a:schemeClr>
                </a:solidFill>
              </a:rPr>
              <a:t>and </a:t>
            </a:r>
            <a:r>
              <a:rPr lang="en-US" sz="3200" b="1" dirty="0">
                <a:solidFill>
                  <a:schemeClr val="tx1">
                    <a:lumMod val="50000"/>
                    <a:lumOff val="50000"/>
                  </a:schemeClr>
                </a:solidFill>
              </a:rPr>
              <a:t>maximize reward</a:t>
            </a:r>
            <a:r>
              <a:rPr lang="en-US" sz="3200" dirty="0">
                <a:solidFill>
                  <a:schemeClr val="tx1">
                    <a:lumMod val="50000"/>
                    <a:lumOff val="50000"/>
                  </a:schemeClr>
                </a:solidFill>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157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CE4EF-87C5-4DBF-B399-EE7A5D886FC7}"/>
              </a:ext>
            </a:extLst>
          </p:cNvPr>
          <p:cNvSpPr>
            <a:spLocks noGrp="1"/>
          </p:cNvSpPr>
          <p:nvPr>
            <p:ph type="title"/>
          </p:nvPr>
        </p:nvSpPr>
        <p:spPr/>
        <p:txBody>
          <a:bodyPr/>
          <a:lstStyle/>
          <a:p>
            <a:r>
              <a:rPr lang="en-US" dirty="0">
                <a:latin typeface="Candara" panose="020E0502030303020204" pitchFamily="34" charset="0"/>
              </a:rPr>
              <a:t>C.P.T.E.D.</a:t>
            </a:r>
          </a:p>
        </p:txBody>
      </p:sp>
      <p:sp>
        <p:nvSpPr>
          <p:cNvPr id="3" name="Content Placeholder 2">
            <a:extLst>
              <a:ext uri="{FF2B5EF4-FFF2-40B4-BE49-F238E27FC236}">
                <a16:creationId xmlns:a16="http://schemas.microsoft.com/office/drawing/2014/main" xmlns="" id="{47A54A5B-98C9-4C8D-BBE5-0735F875B4E6}"/>
              </a:ext>
            </a:extLst>
          </p:cNvPr>
          <p:cNvSpPr>
            <a:spLocks noGrp="1"/>
          </p:cNvSpPr>
          <p:nvPr>
            <p:ph idx="1"/>
          </p:nvPr>
        </p:nvSpPr>
        <p:spPr/>
        <p:txBody>
          <a:bodyPr>
            <a:normAutofit/>
          </a:bodyPr>
          <a:lstStyle/>
          <a:p>
            <a:pPr marL="0" indent="0">
              <a:buNone/>
            </a:pPr>
            <a:r>
              <a:rPr lang="en-US" sz="3200" dirty="0">
                <a:solidFill>
                  <a:schemeClr val="tx1">
                    <a:lumMod val="50000"/>
                    <a:lumOff val="50000"/>
                  </a:schemeClr>
                </a:solidFill>
                <a:latin typeface="Candara" panose="020E0502030303020204" pitchFamily="34" charset="0"/>
              </a:rPr>
              <a:t>“The design, manipulation, and management of the build environment to reduce crime and the fear of crime and to enhance sustainability through the process and application of measures at the micro (individual building/structure), meso (neighborhood), and macro (national) level.”</a:t>
            </a:r>
          </a:p>
          <a:p>
            <a:pPr marL="0" indent="0">
              <a:buNone/>
            </a:pPr>
            <a:endParaRPr lang="en-US" sz="3200" dirty="0">
              <a:solidFill>
                <a:schemeClr val="tx1">
                  <a:lumMod val="50000"/>
                  <a:lumOff val="50000"/>
                </a:schemeClr>
              </a:solidFill>
              <a:latin typeface="Candara" panose="020E0502030303020204" pitchFamily="34" charset="0"/>
            </a:endParaRPr>
          </a:p>
          <a:p>
            <a:pPr marL="0" indent="0" algn="r">
              <a:buNone/>
            </a:pPr>
            <a:r>
              <a:rPr lang="en-US" sz="3200" dirty="0">
                <a:solidFill>
                  <a:schemeClr val="tx1">
                    <a:lumMod val="50000"/>
                    <a:lumOff val="50000"/>
                  </a:schemeClr>
                </a:solidFill>
                <a:latin typeface="Candara" panose="020E0502030303020204" pitchFamily="34" charset="0"/>
              </a:rPr>
              <a:t>Armitage, 2016</a:t>
            </a:r>
          </a:p>
        </p:txBody>
      </p:sp>
    </p:spTree>
    <p:extLst>
      <p:ext uri="{BB962C8B-B14F-4D97-AF65-F5344CB8AC3E}">
        <p14:creationId xmlns:p14="http://schemas.microsoft.com/office/powerpoint/2010/main" val="228379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CE4EF-87C5-4DBF-B399-EE7A5D886FC7}"/>
              </a:ext>
            </a:extLst>
          </p:cNvPr>
          <p:cNvSpPr>
            <a:spLocks noGrp="1"/>
          </p:cNvSpPr>
          <p:nvPr>
            <p:ph type="title"/>
          </p:nvPr>
        </p:nvSpPr>
        <p:spPr/>
        <p:txBody>
          <a:bodyPr/>
          <a:lstStyle/>
          <a:p>
            <a:r>
              <a:rPr lang="en-US" dirty="0">
                <a:latin typeface="Candara" panose="020E0502030303020204" pitchFamily="34" charset="0"/>
              </a:rPr>
              <a:t>C.P.T.E.D.</a:t>
            </a:r>
          </a:p>
        </p:txBody>
      </p:sp>
      <p:sp>
        <p:nvSpPr>
          <p:cNvPr id="3" name="Content Placeholder 2">
            <a:extLst>
              <a:ext uri="{FF2B5EF4-FFF2-40B4-BE49-F238E27FC236}">
                <a16:creationId xmlns:a16="http://schemas.microsoft.com/office/drawing/2014/main" xmlns="" id="{47A54A5B-98C9-4C8D-BBE5-0735F875B4E6}"/>
              </a:ext>
            </a:extLst>
          </p:cNvPr>
          <p:cNvSpPr>
            <a:spLocks noGrp="1"/>
          </p:cNvSpPr>
          <p:nvPr>
            <p:ph idx="1"/>
          </p:nvPr>
        </p:nvSpPr>
        <p:spPr/>
        <p:txBody>
          <a:bodyPr>
            <a:noAutofit/>
          </a:bodyPr>
          <a:lstStyle/>
          <a:p>
            <a:pPr marL="0" indent="0">
              <a:buNone/>
            </a:pPr>
            <a:r>
              <a:rPr lang="en-US" sz="3200" dirty="0">
                <a:solidFill>
                  <a:schemeClr val="tx1">
                    <a:lumMod val="50000"/>
                    <a:lumOff val="50000"/>
                  </a:schemeClr>
                </a:solidFill>
                <a:latin typeface="Candara" panose="020E0502030303020204" pitchFamily="34" charset="0"/>
              </a:rPr>
              <a:t>Defensible space and territoriality</a:t>
            </a:r>
          </a:p>
          <a:p>
            <a:pPr marL="0" indent="0">
              <a:buNone/>
            </a:pPr>
            <a:endParaRPr lang="en-US" sz="1600"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Limiting through movement</a:t>
            </a:r>
          </a:p>
          <a:p>
            <a:pPr marL="0" indent="0">
              <a:buNone/>
            </a:pPr>
            <a:endParaRPr lang="en-US" sz="1600"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Surveillance</a:t>
            </a:r>
          </a:p>
          <a:p>
            <a:pPr marL="0" indent="0">
              <a:buNone/>
            </a:pPr>
            <a:endParaRPr lang="en-US" sz="1600"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Physical security</a:t>
            </a:r>
          </a:p>
          <a:p>
            <a:pPr marL="0" indent="0">
              <a:buNone/>
            </a:pPr>
            <a:endParaRPr lang="en-US" sz="1600" dirty="0">
              <a:solidFill>
                <a:schemeClr val="tx1">
                  <a:lumMod val="50000"/>
                  <a:lumOff val="50000"/>
                </a:schemeClr>
              </a:solidFill>
              <a:latin typeface="Candara" panose="020E0502030303020204" pitchFamily="34" charset="0"/>
            </a:endParaRPr>
          </a:p>
          <a:p>
            <a:pPr marL="0" indent="0">
              <a:buNone/>
            </a:pPr>
            <a:r>
              <a:rPr lang="en-US" sz="3200" dirty="0">
                <a:solidFill>
                  <a:schemeClr val="tx1">
                    <a:lumMod val="50000"/>
                    <a:lumOff val="50000"/>
                  </a:schemeClr>
                </a:solidFill>
                <a:latin typeface="Candara" panose="020E0502030303020204" pitchFamily="34" charset="0"/>
              </a:rPr>
              <a:t>Management and maintenance</a:t>
            </a:r>
          </a:p>
        </p:txBody>
      </p:sp>
    </p:spTree>
    <p:extLst>
      <p:ext uri="{BB962C8B-B14F-4D97-AF65-F5344CB8AC3E}">
        <p14:creationId xmlns:p14="http://schemas.microsoft.com/office/powerpoint/2010/main" val="2879690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FF8F7-E461-439E-A005-12AE2520988C}"/>
              </a:ext>
            </a:extLst>
          </p:cNvPr>
          <p:cNvSpPr>
            <a:spLocks noGrp="1"/>
          </p:cNvSpPr>
          <p:nvPr>
            <p:ph type="title"/>
          </p:nvPr>
        </p:nvSpPr>
        <p:spPr/>
        <p:txBody>
          <a:bodyPr/>
          <a:lstStyle/>
          <a:p>
            <a:r>
              <a:rPr lang="en-US" dirty="0">
                <a:latin typeface="Candara" panose="020E0502030303020204" pitchFamily="34" charset="0"/>
              </a:rPr>
              <a:t>Defensible space and territoriality</a:t>
            </a:r>
          </a:p>
        </p:txBody>
      </p:sp>
      <p:pic>
        <p:nvPicPr>
          <p:cNvPr id="2050" name="Picture 2" descr="Image result for cpted territoriality">
            <a:extLst>
              <a:ext uri="{FF2B5EF4-FFF2-40B4-BE49-F238E27FC236}">
                <a16:creationId xmlns:a16="http://schemas.microsoft.com/office/drawing/2014/main" xmlns="" id="{7664B446-72F0-4E06-B122-8F7355DD3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02" y="2117365"/>
            <a:ext cx="5076728" cy="3807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pted territoriality">
            <a:extLst>
              <a:ext uri="{FF2B5EF4-FFF2-40B4-BE49-F238E27FC236}">
                <a16:creationId xmlns:a16="http://schemas.microsoft.com/office/drawing/2014/main" xmlns="" id="{F94E6560-EB24-4113-90F0-87C1D461E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5" y="1662401"/>
            <a:ext cx="6289964" cy="4717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F827D6F-07B6-47A0-AD13-9DAE328F6AEC}"/>
              </a:ext>
            </a:extLst>
          </p:cNvPr>
          <p:cNvSpPr txBox="1"/>
          <p:nvPr/>
        </p:nvSpPr>
        <p:spPr>
          <a:xfrm>
            <a:off x="0" y="6379874"/>
            <a:ext cx="10002982" cy="738664"/>
          </a:xfrm>
          <a:prstGeom prst="rect">
            <a:avLst/>
          </a:prstGeom>
          <a:noFill/>
        </p:spPr>
        <p:txBody>
          <a:bodyPr wrap="square" rtlCol="0">
            <a:spAutoFit/>
          </a:bodyPr>
          <a:lstStyle/>
          <a:p>
            <a:r>
              <a:rPr lang="en-US" sz="1400" dirty="0">
                <a:solidFill>
                  <a:schemeClr val="bg1">
                    <a:lumMod val="65000"/>
                  </a:schemeClr>
                </a:solidFill>
              </a:rPr>
              <a:t>Photo credit: Russell James, Texas Tech, CPTED (Crime Prevention Through Environmental Design)</a:t>
            </a:r>
          </a:p>
          <a:p>
            <a:r>
              <a:rPr lang="en-US" sz="1400" dirty="0">
                <a:solidFill>
                  <a:schemeClr val="bg1">
                    <a:lumMod val="65000"/>
                  </a:schemeClr>
                </a:solidFill>
                <a:hlinkClick r:id="rId4">
                  <a:extLst>
                    <a:ext uri="{A12FA001-AC4F-418D-AE19-62706E023703}">
                      <ahyp:hlinkClr xmlns:ahyp="http://schemas.microsoft.com/office/drawing/2018/hyperlinkcolor" xmlns="" val="tx"/>
                    </a:ext>
                  </a:extLst>
                </a:hlinkClick>
              </a:rPr>
              <a:t>https://www.slideshare.net/rnja8c/cpted-crime-prevention-through-environmental-design-4686167</a:t>
            </a:r>
            <a:endParaRPr lang="en-US" sz="1400" dirty="0">
              <a:solidFill>
                <a:schemeClr val="bg1">
                  <a:lumMod val="65000"/>
                </a:schemeClr>
              </a:solidFill>
            </a:endParaRPr>
          </a:p>
          <a:p>
            <a:endParaRPr lang="en-US" sz="1400" dirty="0">
              <a:solidFill>
                <a:schemeClr val="bg1">
                  <a:lumMod val="65000"/>
                </a:schemeClr>
              </a:solidFill>
            </a:endParaRPr>
          </a:p>
        </p:txBody>
      </p:sp>
    </p:spTree>
    <p:extLst>
      <p:ext uri="{BB962C8B-B14F-4D97-AF65-F5344CB8AC3E}">
        <p14:creationId xmlns:p14="http://schemas.microsoft.com/office/powerpoint/2010/main" val="2381246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0D0CD-262E-414F-B229-C6A56DB9297B}"/>
              </a:ext>
            </a:extLst>
          </p:cNvPr>
          <p:cNvSpPr>
            <a:spLocks noGrp="1"/>
          </p:cNvSpPr>
          <p:nvPr>
            <p:ph type="title"/>
          </p:nvPr>
        </p:nvSpPr>
        <p:spPr/>
        <p:txBody>
          <a:bodyPr/>
          <a:lstStyle/>
          <a:p>
            <a:r>
              <a:rPr lang="en-US" dirty="0">
                <a:latin typeface="Candara" panose="020E0502030303020204" pitchFamily="34" charset="0"/>
              </a:rPr>
              <a:t>Limiting through movement</a:t>
            </a:r>
          </a:p>
        </p:txBody>
      </p:sp>
      <p:pic>
        <p:nvPicPr>
          <p:cNvPr id="5" name="Picture 4">
            <a:extLst>
              <a:ext uri="{FF2B5EF4-FFF2-40B4-BE49-F238E27FC236}">
                <a16:creationId xmlns:a16="http://schemas.microsoft.com/office/drawing/2014/main" xmlns="" id="{C50F1A43-EB0F-4695-A625-9C74BA010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030" y="1717963"/>
            <a:ext cx="6353404" cy="4753841"/>
          </a:xfrm>
          <a:prstGeom prst="rect">
            <a:avLst/>
          </a:prstGeom>
        </p:spPr>
      </p:pic>
      <p:sp>
        <p:nvSpPr>
          <p:cNvPr id="6" name="TextBox 5">
            <a:extLst>
              <a:ext uri="{FF2B5EF4-FFF2-40B4-BE49-F238E27FC236}">
                <a16:creationId xmlns:a16="http://schemas.microsoft.com/office/drawing/2014/main" xmlns="" id="{9E42A399-88C5-405E-81FD-01D39AD14671}"/>
              </a:ext>
            </a:extLst>
          </p:cNvPr>
          <p:cNvSpPr txBox="1"/>
          <p:nvPr/>
        </p:nvSpPr>
        <p:spPr>
          <a:xfrm>
            <a:off x="1122217" y="1745672"/>
            <a:ext cx="4572000" cy="4524315"/>
          </a:xfrm>
          <a:prstGeom prst="rect">
            <a:avLst/>
          </a:prstGeom>
          <a:noFill/>
        </p:spPr>
        <p:txBody>
          <a:bodyPr wrap="square" rtlCol="0">
            <a:spAutoFit/>
          </a:bodyPr>
          <a:lstStyle/>
          <a:p>
            <a:r>
              <a:rPr lang="en-US" sz="3200" dirty="0">
                <a:solidFill>
                  <a:schemeClr val="tx1">
                    <a:lumMod val="50000"/>
                    <a:lumOff val="50000"/>
                  </a:schemeClr>
                </a:solidFill>
              </a:rPr>
              <a:t>Balancing the benefit of </a:t>
            </a:r>
            <a:r>
              <a:rPr lang="en-US" sz="3200" dirty="0">
                <a:solidFill>
                  <a:srgbClr val="7030A0"/>
                </a:solidFill>
              </a:rPr>
              <a:t>limiting access </a:t>
            </a:r>
            <a:r>
              <a:rPr lang="en-US" sz="3200" dirty="0">
                <a:solidFill>
                  <a:schemeClr val="tx1">
                    <a:lumMod val="50000"/>
                    <a:lumOff val="50000"/>
                  </a:schemeClr>
                </a:solidFill>
              </a:rPr>
              <a:t>(for security) and the benefit of </a:t>
            </a:r>
            <a:r>
              <a:rPr lang="en-US" sz="3200" dirty="0">
                <a:solidFill>
                  <a:srgbClr val="7030A0"/>
                </a:solidFill>
              </a:rPr>
              <a:t>encouraging walking and cycling </a:t>
            </a:r>
            <a:r>
              <a:rPr lang="en-US" sz="3200" dirty="0">
                <a:solidFill>
                  <a:schemeClr val="tx1">
                    <a:lumMod val="50000"/>
                    <a:lumOff val="50000"/>
                  </a:schemeClr>
                </a:solidFill>
              </a:rPr>
              <a:t>(increasing sustainability and prosocial use of space – also increases </a:t>
            </a:r>
            <a:r>
              <a:rPr lang="en-US" sz="3200" dirty="0">
                <a:solidFill>
                  <a:srgbClr val="7030A0"/>
                </a:solidFill>
              </a:rPr>
              <a:t>guardianship</a:t>
            </a:r>
            <a:r>
              <a:rPr lang="en-US" sz="3200" dirty="0">
                <a:solidFill>
                  <a:schemeClr val="tx1">
                    <a:lumMod val="50000"/>
                    <a:lumOff val="50000"/>
                  </a:schemeClr>
                </a:solidFill>
              </a:rPr>
              <a:t>).</a:t>
            </a:r>
          </a:p>
        </p:txBody>
      </p:sp>
    </p:spTree>
    <p:extLst>
      <p:ext uri="{BB962C8B-B14F-4D97-AF65-F5344CB8AC3E}">
        <p14:creationId xmlns:p14="http://schemas.microsoft.com/office/powerpoint/2010/main" val="307315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2855D-8691-489D-A7B0-C3F3CEDC5341}"/>
              </a:ext>
            </a:extLst>
          </p:cNvPr>
          <p:cNvSpPr>
            <a:spLocks noGrp="1"/>
          </p:cNvSpPr>
          <p:nvPr>
            <p:ph type="title"/>
          </p:nvPr>
        </p:nvSpPr>
        <p:spPr/>
        <p:txBody>
          <a:bodyPr/>
          <a:lstStyle/>
          <a:p>
            <a:r>
              <a:rPr lang="en-US" dirty="0">
                <a:latin typeface="Candara" panose="020E0502030303020204" pitchFamily="34" charset="0"/>
              </a:rPr>
              <a:t>Surveillance</a:t>
            </a:r>
          </a:p>
        </p:txBody>
      </p:sp>
      <p:pic>
        <p:nvPicPr>
          <p:cNvPr id="3074" name="Picture 2" descr="Related image">
            <a:extLst>
              <a:ext uri="{FF2B5EF4-FFF2-40B4-BE49-F238E27FC236}">
                <a16:creationId xmlns:a16="http://schemas.microsoft.com/office/drawing/2014/main" xmlns="" id="{839E4B74-60E4-4745-8289-1C86D8B46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5704"/>
            <a:ext cx="5212315" cy="50184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pted surveillance">
            <a:extLst>
              <a:ext uri="{FF2B5EF4-FFF2-40B4-BE49-F238E27FC236}">
                <a16:creationId xmlns:a16="http://schemas.microsoft.com/office/drawing/2014/main" xmlns="" id="{DC188E52-A5C0-48DB-A42D-4A74650C8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009" y="11334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4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 Casteel (UCLA) &amp; C. Peek-Asa (UCLA). 2000. Effectiveness of crime prevention through environmentaldesign (CPTED) in red...">
            <a:extLst>
              <a:ext uri="{FF2B5EF4-FFF2-40B4-BE49-F238E27FC236}">
                <a16:creationId xmlns:a16="http://schemas.microsoft.com/office/drawing/2014/main" xmlns="" id="{D5DF699D-3EA9-44FB-A5DB-DAABCD2FC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62519" cy="45468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 Casteel (UCLA) &amp; C. Peek-Asa (UCLA). 2000. Effectiveness of crime prevention through environmentaldesign (CPTED) in red...">
            <a:extLst>
              <a:ext uri="{FF2B5EF4-FFF2-40B4-BE49-F238E27FC236}">
                <a16:creationId xmlns:a16="http://schemas.microsoft.com/office/drawing/2014/main" xmlns="" id="{96CD3A7F-3E72-492A-8E23-86BE0DD87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519" y="2311111"/>
            <a:ext cx="6062519" cy="454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3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cpted physical security locks">
            <a:extLst>
              <a:ext uri="{FF2B5EF4-FFF2-40B4-BE49-F238E27FC236}">
                <a16:creationId xmlns:a16="http://schemas.microsoft.com/office/drawing/2014/main" xmlns="" id="{679B3506-C9B0-48CD-A0AB-1BC1E4420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030" y="2396836"/>
            <a:ext cx="6172202"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B5FCAB9-FD24-46EC-9EEA-1F440143FD41}"/>
              </a:ext>
            </a:extLst>
          </p:cNvPr>
          <p:cNvSpPr>
            <a:spLocks noGrp="1"/>
          </p:cNvSpPr>
          <p:nvPr>
            <p:ph type="title"/>
          </p:nvPr>
        </p:nvSpPr>
        <p:spPr/>
        <p:txBody>
          <a:bodyPr/>
          <a:lstStyle/>
          <a:p>
            <a:r>
              <a:rPr lang="en-US" dirty="0">
                <a:latin typeface="Candara" panose="020E0502030303020204" pitchFamily="34" charset="0"/>
              </a:rPr>
              <a:t>Physical Security</a:t>
            </a:r>
          </a:p>
        </p:txBody>
      </p:sp>
      <p:pic>
        <p:nvPicPr>
          <p:cNvPr id="6146" name="Picture 2" descr="Stark window bars limit access, but mayalso send a negative territoriality message        about neighborhood safety ">
            <a:extLst>
              <a:ext uri="{FF2B5EF4-FFF2-40B4-BE49-F238E27FC236}">
                <a16:creationId xmlns:a16="http://schemas.microsoft.com/office/drawing/2014/main" xmlns="" id="{AD0A4576-9F37-4FEE-A32A-5A6878CCB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12" y="1554163"/>
            <a:ext cx="5985164" cy="44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1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pted maintenance">
            <a:extLst>
              <a:ext uri="{FF2B5EF4-FFF2-40B4-BE49-F238E27FC236}">
                <a16:creationId xmlns:a16="http://schemas.microsoft.com/office/drawing/2014/main" xmlns="" id="{9BEF2E09-BE67-4B52-AEC3-4C7F9589F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4163"/>
            <a:ext cx="5434445" cy="40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C859CCA-D70C-480E-B454-76108E9CE550}"/>
              </a:ext>
            </a:extLst>
          </p:cNvPr>
          <p:cNvSpPr>
            <a:spLocks noGrp="1"/>
          </p:cNvSpPr>
          <p:nvPr>
            <p:ph type="title"/>
          </p:nvPr>
        </p:nvSpPr>
        <p:spPr/>
        <p:txBody>
          <a:bodyPr/>
          <a:lstStyle/>
          <a:p>
            <a:r>
              <a:rPr lang="en-US" dirty="0">
                <a:latin typeface="Candara" panose="020E0502030303020204" pitchFamily="34" charset="0"/>
              </a:rPr>
              <a:t>Management and Maintenance</a:t>
            </a:r>
          </a:p>
        </p:txBody>
      </p:sp>
      <p:pic>
        <p:nvPicPr>
          <p:cNvPr id="7172" name="Picture 4" descr="Related image">
            <a:extLst>
              <a:ext uri="{FF2B5EF4-FFF2-40B4-BE49-F238E27FC236}">
                <a16:creationId xmlns:a16="http://schemas.microsoft.com/office/drawing/2014/main" xmlns="" id="{BD8A30F9-C2CE-413C-A432-310655B9E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944" y="1932708"/>
            <a:ext cx="6567055" cy="492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9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pted surveillance">
            <a:extLst>
              <a:ext uri="{FF2B5EF4-FFF2-40B4-BE49-F238E27FC236}">
                <a16:creationId xmlns:a16="http://schemas.microsoft.com/office/drawing/2014/main" xmlns="" id="{C232255A-209E-46B3-8628-6C1B334E8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6" y="265298"/>
            <a:ext cx="11666528" cy="632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9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7FC07E66-FB0B-49F8-8D52-A582AD957699}"/>
              </a:ext>
            </a:extLst>
          </p:cNvPr>
          <p:cNvSpPr/>
          <p:nvPr/>
        </p:nvSpPr>
        <p:spPr>
          <a:xfrm>
            <a:off x="2663536" y="0"/>
            <a:ext cx="6864927" cy="6864927"/>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xmlns="" id="{2C8E1FB4-1B4E-4CEA-8201-43F0CFB93BCF}"/>
              </a:ext>
            </a:extLst>
          </p:cNvPr>
          <p:cNvSpPr/>
          <p:nvPr/>
        </p:nvSpPr>
        <p:spPr>
          <a:xfrm>
            <a:off x="4565071" y="1898072"/>
            <a:ext cx="3061855" cy="30618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ndara" panose="020E0502030303020204" pitchFamily="34" charset="0"/>
              </a:rPr>
              <a:t>Enforce law</a:t>
            </a:r>
          </a:p>
          <a:p>
            <a:pPr algn="ctr"/>
            <a:endParaRPr lang="en-US" sz="1200" b="1" dirty="0">
              <a:solidFill>
                <a:schemeClr val="bg1"/>
              </a:solidFill>
              <a:latin typeface="Candara" panose="020E0502030303020204" pitchFamily="34" charset="0"/>
            </a:endParaRPr>
          </a:p>
          <a:p>
            <a:pPr algn="ctr"/>
            <a:r>
              <a:rPr lang="en-US" sz="2800" b="1" dirty="0">
                <a:solidFill>
                  <a:schemeClr val="bg1"/>
                </a:solidFill>
                <a:latin typeface="Candara" panose="020E0502030303020204" pitchFamily="34" charset="0"/>
              </a:rPr>
              <a:t>Fight crime</a:t>
            </a:r>
          </a:p>
          <a:p>
            <a:pPr algn="ctr"/>
            <a:endParaRPr lang="en-US" sz="1100" b="1" dirty="0">
              <a:solidFill>
                <a:schemeClr val="bg1"/>
              </a:solidFill>
              <a:latin typeface="Candara" panose="020E0502030303020204" pitchFamily="34" charset="0"/>
            </a:endParaRPr>
          </a:p>
          <a:p>
            <a:pPr algn="ctr"/>
            <a:r>
              <a:rPr lang="en-US" sz="2800" b="1" dirty="0">
                <a:solidFill>
                  <a:schemeClr val="bg1"/>
                </a:solidFill>
                <a:latin typeface="Candara" panose="020E0502030303020204" pitchFamily="34" charset="0"/>
              </a:rPr>
              <a:t>Apprehend criminals</a:t>
            </a:r>
          </a:p>
        </p:txBody>
      </p:sp>
      <p:sp>
        <p:nvSpPr>
          <p:cNvPr id="7" name="TextBox 6">
            <a:extLst>
              <a:ext uri="{FF2B5EF4-FFF2-40B4-BE49-F238E27FC236}">
                <a16:creationId xmlns:a16="http://schemas.microsoft.com/office/drawing/2014/main" xmlns="" id="{EE8F5714-8C3A-4829-ADFB-1366B284A862}"/>
              </a:ext>
            </a:extLst>
          </p:cNvPr>
          <p:cNvSpPr txBox="1"/>
          <p:nvPr/>
        </p:nvSpPr>
        <p:spPr>
          <a:xfrm>
            <a:off x="914400" y="263236"/>
            <a:ext cx="2409634" cy="523220"/>
          </a:xfrm>
          <a:prstGeom prst="rect">
            <a:avLst/>
          </a:prstGeom>
          <a:noFill/>
        </p:spPr>
        <p:txBody>
          <a:bodyPr wrap="none" rtlCol="0">
            <a:spAutoFit/>
          </a:bodyPr>
          <a:lstStyle/>
          <a:p>
            <a:r>
              <a:rPr lang="en-US" sz="2800" dirty="0">
                <a:latin typeface="Candara" panose="020E0502030303020204" pitchFamily="34" charset="0"/>
              </a:rPr>
              <a:t>Manage traffic</a:t>
            </a:r>
          </a:p>
        </p:txBody>
      </p:sp>
      <p:sp>
        <p:nvSpPr>
          <p:cNvPr id="8" name="TextBox 7">
            <a:extLst>
              <a:ext uri="{FF2B5EF4-FFF2-40B4-BE49-F238E27FC236}">
                <a16:creationId xmlns:a16="http://schemas.microsoft.com/office/drawing/2014/main" xmlns="" id="{34F72A42-4775-4F30-936E-ED21A0E80DAE}"/>
              </a:ext>
            </a:extLst>
          </p:cNvPr>
          <p:cNvSpPr txBox="1"/>
          <p:nvPr/>
        </p:nvSpPr>
        <p:spPr>
          <a:xfrm>
            <a:off x="253900" y="1898072"/>
            <a:ext cx="2435282" cy="523220"/>
          </a:xfrm>
          <a:prstGeom prst="rect">
            <a:avLst/>
          </a:prstGeom>
          <a:noFill/>
        </p:spPr>
        <p:txBody>
          <a:bodyPr wrap="none" rtlCol="0">
            <a:spAutoFit/>
          </a:bodyPr>
          <a:lstStyle/>
          <a:p>
            <a:r>
              <a:rPr lang="en-US" sz="2800" dirty="0">
                <a:latin typeface="Candara" panose="020E0502030303020204" pitchFamily="34" charset="0"/>
              </a:rPr>
              <a:t>Settle disputes</a:t>
            </a:r>
          </a:p>
        </p:txBody>
      </p:sp>
      <p:sp>
        <p:nvSpPr>
          <p:cNvPr id="9" name="TextBox 8">
            <a:extLst>
              <a:ext uri="{FF2B5EF4-FFF2-40B4-BE49-F238E27FC236}">
                <a16:creationId xmlns:a16="http://schemas.microsoft.com/office/drawing/2014/main" xmlns="" id="{DBCE603A-336F-4464-9A2D-A22C41F51705}"/>
              </a:ext>
            </a:extLst>
          </p:cNvPr>
          <p:cNvSpPr txBox="1"/>
          <p:nvPr/>
        </p:nvSpPr>
        <p:spPr>
          <a:xfrm>
            <a:off x="0" y="3858279"/>
            <a:ext cx="2501006" cy="523220"/>
          </a:xfrm>
          <a:prstGeom prst="rect">
            <a:avLst/>
          </a:prstGeom>
          <a:noFill/>
        </p:spPr>
        <p:txBody>
          <a:bodyPr wrap="none" rtlCol="0">
            <a:spAutoFit/>
          </a:bodyPr>
          <a:lstStyle/>
          <a:p>
            <a:r>
              <a:rPr lang="en-US" sz="2800" dirty="0">
                <a:latin typeface="Candara" panose="020E0502030303020204" pitchFamily="34" charset="0"/>
              </a:rPr>
              <a:t>Maintain peace</a:t>
            </a:r>
          </a:p>
        </p:txBody>
      </p:sp>
      <p:sp>
        <p:nvSpPr>
          <p:cNvPr id="10" name="TextBox 9">
            <a:extLst>
              <a:ext uri="{FF2B5EF4-FFF2-40B4-BE49-F238E27FC236}">
                <a16:creationId xmlns:a16="http://schemas.microsoft.com/office/drawing/2014/main" xmlns="" id="{56408902-150C-4660-A5A5-E159F0880732}"/>
              </a:ext>
            </a:extLst>
          </p:cNvPr>
          <p:cNvSpPr txBox="1"/>
          <p:nvPr/>
        </p:nvSpPr>
        <p:spPr>
          <a:xfrm>
            <a:off x="584982" y="5818486"/>
            <a:ext cx="3068469" cy="523220"/>
          </a:xfrm>
          <a:prstGeom prst="rect">
            <a:avLst/>
          </a:prstGeom>
          <a:noFill/>
        </p:spPr>
        <p:txBody>
          <a:bodyPr wrap="none" rtlCol="0">
            <a:spAutoFit/>
          </a:bodyPr>
          <a:lstStyle/>
          <a:p>
            <a:r>
              <a:rPr lang="en-US" sz="2800" dirty="0">
                <a:latin typeface="Candara" panose="020E0502030303020204" pitchFamily="34" charset="0"/>
              </a:rPr>
              <a:t>Care for vulnerable</a:t>
            </a:r>
          </a:p>
        </p:txBody>
      </p:sp>
      <p:sp>
        <p:nvSpPr>
          <p:cNvPr id="11" name="TextBox 10">
            <a:extLst>
              <a:ext uri="{FF2B5EF4-FFF2-40B4-BE49-F238E27FC236}">
                <a16:creationId xmlns:a16="http://schemas.microsoft.com/office/drawing/2014/main" xmlns="" id="{F7748D80-FB50-42F3-BC55-F8594C0B6AA8}"/>
              </a:ext>
            </a:extLst>
          </p:cNvPr>
          <p:cNvSpPr txBox="1"/>
          <p:nvPr/>
        </p:nvSpPr>
        <p:spPr>
          <a:xfrm>
            <a:off x="8376647" y="263236"/>
            <a:ext cx="3147015" cy="523220"/>
          </a:xfrm>
          <a:prstGeom prst="rect">
            <a:avLst/>
          </a:prstGeom>
          <a:noFill/>
        </p:spPr>
        <p:txBody>
          <a:bodyPr wrap="none" rtlCol="0">
            <a:spAutoFit/>
          </a:bodyPr>
          <a:lstStyle/>
          <a:p>
            <a:r>
              <a:rPr lang="en-US" sz="2800" dirty="0">
                <a:latin typeface="Candara" panose="020E0502030303020204" pitchFamily="34" charset="0"/>
              </a:rPr>
              <a:t>Enforce regulations</a:t>
            </a:r>
          </a:p>
        </p:txBody>
      </p:sp>
      <p:sp>
        <p:nvSpPr>
          <p:cNvPr id="12" name="TextBox 11">
            <a:extLst>
              <a:ext uri="{FF2B5EF4-FFF2-40B4-BE49-F238E27FC236}">
                <a16:creationId xmlns:a16="http://schemas.microsoft.com/office/drawing/2014/main" xmlns="" id="{16A8D599-2C00-45AB-9EE2-37F72ED08543}"/>
              </a:ext>
            </a:extLst>
          </p:cNvPr>
          <p:cNvSpPr txBox="1"/>
          <p:nvPr/>
        </p:nvSpPr>
        <p:spPr>
          <a:xfrm>
            <a:off x="9491551" y="1682628"/>
            <a:ext cx="2432076" cy="954107"/>
          </a:xfrm>
          <a:prstGeom prst="rect">
            <a:avLst/>
          </a:prstGeom>
          <a:noFill/>
        </p:spPr>
        <p:txBody>
          <a:bodyPr wrap="none" rtlCol="0">
            <a:spAutoFit/>
          </a:bodyPr>
          <a:lstStyle/>
          <a:p>
            <a:r>
              <a:rPr lang="en-US" sz="2800" dirty="0">
                <a:latin typeface="Candara" panose="020E0502030303020204" pitchFamily="34" charset="0"/>
              </a:rPr>
              <a:t>Distribute </a:t>
            </a:r>
          </a:p>
          <a:p>
            <a:r>
              <a:rPr lang="en-US" sz="2800" dirty="0">
                <a:latin typeface="Candara" panose="020E0502030303020204" pitchFamily="34" charset="0"/>
              </a:rPr>
              <a:t>official records</a:t>
            </a:r>
          </a:p>
        </p:txBody>
      </p:sp>
      <p:sp>
        <p:nvSpPr>
          <p:cNvPr id="13" name="TextBox 12">
            <a:extLst>
              <a:ext uri="{FF2B5EF4-FFF2-40B4-BE49-F238E27FC236}">
                <a16:creationId xmlns:a16="http://schemas.microsoft.com/office/drawing/2014/main" xmlns="" id="{4BB9EC8E-FC37-4ED8-B094-F2D34610E05F}"/>
              </a:ext>
            </a:extLst>
          </p:cNvPr>
          <p:cNvSpPr txBox="1"/>
          <p:nvPr/>
        </p:nvSpPr>
        <p:spPr>
          <a:xfrm>
            <a:off x="9816916" y="3532907"/>
            <a:ext cx="2375084" cy="1384995"/>
          </a:xfrm>
          <a:prstGeom prst="rect">
            <a:avLst/>
          </a:prstGeom>
          <a:noFill/>
        </p:spPr>
        <p:txBody>
          <a:bodyPr wrap="square" rtlCol="0">
            <a:spAutoFit/>
          </a:bodyPr>
          <a:lstStyle/>
          <a:p>
            <a:r>
              <a:rPr lang="en-US" sz="2800" dirty="0">
                <a:latin typeface="Candara" panose="020E0502030303020204" pitchFamily="34" charset="0"/>
              </a:rPr>
              <a:t>Public </a:t>
            </a:r>
          </a:p>
          <a:p>
            <a:r>
              <a:rPr lang="en-US" sz="2800" dirty="0">
                <a:latin typeface="Candara" panose="020E0502030303020204" pitchFamily="34" charset="0"/>
              </a:rPr>
              <a:t>outreach </a:t>
            </a:r>
          </a:p>
          <a:p>
            <a:r>
              <a:rPr lang="en-US" sz="2800" dirty="0">
                <a:latin typeface="Candara" panose="020E0502030303020204" pitchFamily="34" charset="0"/>
              </a:rPr>
              <a:t>&amp; training</a:t>
            </a:r>
          </a:p>
        </p:txBody>
      </p:sp>
      <p:sp>
        <p:nvSpPr>
          <p:cNvPr id="14" name="TextBox 13">
            <a:extLst>
              <a:ext uri="{FF2B5EF4-FFF2-40B4-BE49-F238E27FC236}">
                <a16:creationId xmlns:a16="http://schemas.microsoft.com/office/drawing/2014/main" xmlns="" id="{FA59C517-37AF-4534-A58A-3CB60CC87C30}"/>
              </a:ext>
            </a:extLst>
          </p:cNvPr>
          <p:cNvSpPr txBox="1"/>
          <p:nvPr/>
        </p:nvSpPr>
        <p:spPr>
          <a:xfrm>
            <a:off x="8538551" y="5818486"/>
            <a:ext cx="2823209" cy="523220"/>
          </a:xfrm>
          <a:prstGeom prst="rect">
            <a:avLst/>
          </a:prstGeom>
          <a:noFill/>
        </p:spPr>
        <p:txBody>
          <a:bodyPr wrap="none" rtlCol="0">
            <a:spAutoFit/>
          </a:bodyPr>
          <a:lstStyle/>
          <a:p>
            <a:r>
              <a:rPr lang="en-US" sz="2800" dirty="0">
                <a:latin typeface="Candara" panose="020E0502030303020204" pitchFamily="34" charset="0"/>
              </a:rPr>
              <a:t>Counterterrorism</a:t>
            </a:r>
          </a:p>
        </p:txBody>
      </p:sp>
    </p:spTree>
    <p:extLst>
      <p:ext uri="{BB962C8B-B14F-4D97-AF65-F5344CB8AC3E}">
        <p14:creationId xmlns:p14="http://schemas.microsoft.com/office/powerpoint/2010/main" val="214525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80004A-3314-4C61-BA61-B2E0BAF6CB4D}"/>
              </a:ext>
            </a:extLst>
          </p:cNvPr>
          <p:cNvSpPr txBox="1"/>
          <p:nvPr/>
        </p:nvSpPr>
        <p:spPr>
          <a:xfrm>
            <a:off x="554182" y="782121"/>
            <a:ext cx="11083636" cy="5293757"/>
          </a:xfrm>
          <a:prstGeom prst="rect">
            <a:avLst/>
          </a:prstGeom>
          <a:noFill/>
        </p:spPr>
        <p:txBody>
          <a:bodyPr wrap="square" rtlCol="0">
            <a:spAutoFit/>
          </a:bodyPr>
          <a:lstStyle/>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prevent and control </a:t>
            </a:r>
            <a:r>
              <a:rPr lang="en-US" sz="3200" dirty="0">
                <a:solidFill>
                  <a:schemeClr val="tx1">
                    <a:lumMod val="50000"/>
                    <a:lumOff val="50000"/>
                  </a:schemeClr>
                </a:solidFill>
                <a:latin typeface="Candara" panose="020E0502030303020204" pitchFamily="34" charset="0"/>
              </a:rPr>
              <a:t>conduct widely recognized as threatening to life and property (serious crime).</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aid individuals </a:t>
            </a:r>
            <a:r>
              <a:rPr lang="en-US" sz="3200" dirty="0">
                <a:solidFill>
                  <a:schemeClr val="tx1">
                    <a:lumMod val="50000"/>
                    <a:lumOff val="50000"/>
                  </a:schemeClr>
                </a:solidFill>
                <a:latin typeface="Candara" panose="020E0502030303020204" pitchFamily="34" charset="0"/>
              </a:rPr>
              <a:t>who are in danger of physical harm, such as the victim of a criminal attack</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protect constitutional guarantees</a:t>
            </a:r>
            <a:r>
              <a:rPr lang="en-US" sz="3200" dirty="0">
                <a:solidFill>
                  <a:schemeClr val="tx1">
                    <a:lumMod val="50000"/>
                    <a:lumOff val="50000"/>
                  </a:schemeClr>
                </a:solidFill>
                <a:latin typeface="Candara" panose="020E0502030303020204" pitchFamily="34" charset="0"/>
              </a:rPr>
              <a:t>, such as the right of free speech and assembly</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facilitate the movement </a:t>
            </a:r>
            <a:r>
              <a:rPr lang="en-US" sz="3200" dirty="0">
                <a:solidFill>
                  <a:schemeClr val="tx1">
                    <a:lumMod val="50000"/>
                    <a:lumOff val="50000"/>
                  </a:schemeClr>
                </a:solidFill>
                <a:latin typeface="Candara" panose="020E0502030303020204" pitchFamily="34" charset="0"/>
              </a:rPr>
              <a:t>of people and vehicles</a:t>
            </a:r>
          </a:p>
          <a:p>
            <a:endParaRPr lang="en-US" dirty="0">
              <a:latin typeface="Candara" panose="020E0502030303020204" pitchFamily="34" charset="0"/>
            </a:endParaRPr>
          </a:p>
        </p:txBody>
      </p:sp>
    </p:spTree>
    <p:extLst>
      <p:ext uri="{BB962C8B-B14F-4D97-AF65-F5344CB8AC3E}">
        <p14:creationId xmlns:p14="http://schemas.microsoft.com/office/powerpoint/2010/main" val="40984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80004A-3314-4C61-BA61-B2E0BAF6CB4D}"/>
              </a:ext>
            </a:extLst>
          </p:cNvPr>
          <p:cNvSpPr txBox="1"/>
          <p:nvPr/>
        </p:nvSpPr>
        <p:spPr>
          <a:xfrm>
            <a:off x="554182" y="535900"/>
            <a:ext cx="11083636" cy="5786199"/>
          </a:xfrm>
          <a:prstGeom prst="rect">
            <a:avLst/>
          </a:prstGeom>
          <a:noFill/>
        </p:spPr>
        <p:txBody>
          <a:bodyPr wrap="square" rtlCol="0">
            <a:spAutoFit/>
          </a:bodyPr>
          <a:lstStyle/>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assist those who cannot care for themselves</a:t>
            </a:r>
            <a:r>
              <a:rPr lang="en-US" sz="3200" dirty="0">
                <a:solidFill>
                  <a:schemeClr val="tx1">
                    <a:lumMod val="50000"/>
                    <a:lumOff val="50000"/>
                  </a:schemeClr>
                </a:solidFill>
                <a:latin typeface="Candara" panose="020E0502030303020204" pitchFamily="34" charset="0"/>
              </a:rPr>
              <a:t>: the intoxicated, the addicted, the mentally ill, the physically disabled, the old and the young.</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resolve conflict</a:t>
            </a:r>
            <a:r>
              <a:rPr lang="en-US" sz="3200" dirty="0">
                <a:solidFill>
                  <a:schemeClr val="tx1">
                    <a:lumMod val="50000"/>
                    <a:lumOff val="50000"/>
                  </a:schemeClr>
                </a:solidFill>
                <a:latin typeface="Candara" panose="020E0502030303020204" pitchFamily="34" charset="0"/>
              </a:rPr>
              <a:t>, whether it be between individuals, groups of individuals, or individuals and their government.</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a:t>
            </a:r>
            <a:r>
              <a:rPr lang="en-US" sz="3200" dirty="0">
                <a:solidFill>
                  <a:srgbClr val="7030A0"/>
                </a:solidFill>
                <a:latin typeface="Candara" panose="020E0502030303020204" pitchFamily="34" charset="0"/>
              </a:rPr>
              <a:t>identify problems </a:t>
            </a:r>
            <a:r>
              <a:rPr lang="en-US" sz="3200" dirty="0">
                <a:solidFill>
                  <a:schemeClr val="tx1">
                    <a:lumMod val="50000"/>
                    <a:lumOff val="50000"/>
                  </a:schemeClr>
                </a:solidFill>
                <a:latin typeface="Candara" panose="020E0502030303020204" pitchFamily="34" charset="0"/>
              </a:rPr>
              <a:t>that have the potential for becoming more serious problems</a:t>
            </a:r>
          </a:p>
          <a:p>
            <a:endParaRPr lang="en-US" sz="3200" dirty="0">
              <a:solidFill>
                <a:schemeClr val="tx1">
                  <a:lumMod val="50000"/>
                  <a:lumOff val="50000"/>
                </a:schemeClr>
              </a:solidFill>
              <a:latin typeface="Candara" panose="020E0502030303020204" pitchFamily="34" charset="0"/>
            </a:endParaRPr>
          </a:p>
          <a:p>
            <a:r>
              <a:rPr lang="en-US" sz="3200" dirty="0">
                <a:solidFill>
                  <a:schemeClr val="tx1">
                    <a:lumMod val="50000"/>
                    <a:lumOff val="50000"/>
                  </a:schemeClr>
                </a:solidFill>
                <a:latin typeface="Candara" panose="020E0502030303020204" pitchFamily="34" charset="0"/>
              </a:rPr>
              <a:t>To create and maintain a </a:t>
            </a:r>
            <a:r>
              <a:rPr lang="en-US" sz="3200" dirty="0">
                <a:solidFill>
                  <a:srgbClr val="7030A0"/>
                </a:solidFill>
                <a:latin typeface="Candara" panose="020E0502030303020204" pitchFamily="34" charset="0"/>
              </a:rPr>
              <a:t>feeling of security </a:t>
            </a:r>
            <a:r>
              <a:rPr lang="en-US" sz="3200" dirty="0">
                <a:solidFill>
                  <a:schemeClr val="tx1">
                    <a:lumMod val="50000"/>
                    <a:lumOff val="50000"/>
                  </a:schemeClr>
                </a:solidFill>
                <a:latin typeface="Candara" panose="020E0502030303020204" pitchFamily="34" charset="0"/>
              </a:rPr>
              <a:t>in the community.</a:t>
            </a:r>
          </a:p>
          <a:p>
            <a:endParaRPr lang="en-US" dirty="0">
              <a:solidFill>
                <a:schemeClr val="tx1">
                  <a:lumMod val="50000"/>
                  <a:lumOff val="50000"/>
                </a:schemeClr>
              </a:solidFill>
              <a:latin typeface="Candara" panose="020E0502030303020204" pitchFamily="34" charset="0"/>
            </a:endParaRPr>
          </a:p>
        </p:txBody>
      </p:sp>
    </p:spTree>
    <p:extLst>
      <p:ext uri="{BB962C8B-B14F-4D97-AF65-F5344CB8AC3E}">
        <p14:creationId xmlns:p14="http://schemas.microsoft.com/office/powerpoint/2010/main" val="243871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DC19E-C938-4F8F-9B6A-C153B3E9B3B3}"/>
              </a:ext>
            </a:extLst>
          </p:cNvPr>
          <p:cNvSpPr>
            <a:spLocks noGrp="1"/>
          </p:cNvSpPr>
          <p:nvPr>
            <p:ph type="title"/>
          </p:nvPr>
        </p:nvSpPr>
        <p:spPr/>
        <p:txBody>
          <a:bodyPr/>
          <a:lstStyle/>
          <a:p>
            <a:r>
              <a:rPr lang="en-US" dirty="0">
                <a:latin typeface="Candara" panose="020E0502030303020204" pitchFamily="34" charset="0"/>
              </a:rPr>
              <a:t>Traditional policing strategies</a:t>
            </a:r>
          </a:p>
        </p:txBody>
      </p:sp>
      <p:sp>
        <p:nvSpPr>
          <p:cNvPr id="3" name="Content Placeholder 2">
            <a:extLst>
              <a:ext uri="{FF2B5EF4-FFF2-40B4-BE49-F238E27FC236}">
                <a16:creationId xmlns:a16="http://schemas.microsoft.com/office/drawing/2014/main" xmlns="" id="{3083C8CC-0A4F-426C-92ED-40339737E0DF}"/>
              </a:ext>
            </a:extLst>
          </p:cNvPr>
          <p:cNvSpPr>
            <a:spLocks noGrp="1"/>
          </p:cNvSpPr>
          <p:nvPr>
            <p:ph idx="1"/>
          </p:nvPr>
        </p:nvSpPr>
        <p:spPr/>
        <p:txBody>
          <a:bodyPr>
            <a:normAutofit/>
          </a:bodyPr>
          <a:lstStyle/>
          <a:p>
            <a:pPr marL="0" indent="0">
              <a:buNone/>
            </a:pPr>
            <a:r>
              <a:rPr lang="en-US" sz="3200" dirty="0">
                <a:solidFill>
                  <a:schemeClr val="tx1">
                    <a:lumMod val="65000"/>
                    <a:lumOff val="35000"/>
                  </a:schemeClr>
                </a:solidFill>
                <a:latin typeface="Candara" panose="020E0502030303020204" pitchFamily="34" charset="0"/>
              </a:rPr>
              <a:t>Random preventive patrol</a:t>
            </a: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r>
              <a:rPr lang="en-US" sz="3200" dirty="0">
                <a:solidFill>
                  <a:schemeClr val="tx1">
                    <a:lumMod val="65000"/>
                    <a:lumOff val="35000"/>
                  </a:schemeClr>
                </a:solidFill>
                <a:latin typeface="Candara" panose="020E0502030303020204" pitchFamily="34" charset="0"/>
              </a:rPr>
              <a:t>Rapid response</a:t>
            </a: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r>
              <a:rPr lang="en-US" sz="3200" dirty="0">
                <a:solidFill>
                  <a:schemeClr val="tx1">
                    <a:lumMod val="65000"/>
                    <a:lumOff val="35000"/>
                  </a:schemeClr>
                </a:solidFill>
                <a:latin typeface="Candara" panose="020E0502030303020204" pitchFamily="34" charset="0"/>
              </a:rPr>
              <a:t>Follow-up investigations</a:t>
            </a:r>
          </a:p>
        </p:txBody>
      </p:sp>
    </p:spTree>
    <p:extLst>
      <p:ext uri="{BB962C8B-B14F-4D97-AF65-F5344CB8AC3E}">
        <p14:creationId xmlns:p14="http://schemas.microsoft.com/office/powerpoint/2010/main" val="271130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DC19E-C938-4F8F-9B6A-C153B3E9B3B3}"/>
              </a:ext>
            </a:extLst>
          </p:cNvPr>
          <p:cNvSpPr>
            <a:spLocks noGrp="1"/>
          </p:cNvSpPr>
          <p:nvPr>
            <p:ph type="title"/>
          </p:nvPr>
        </p:nvSpPr>
        <p:spPr/>
        <p:txBody>
          <a:bodyPr/>
          <a:lstStyle/>
          <a:p>
            <a:r>
              <a:rPr lang="en-US" dirty="0">
                <a:latin typeface="Candara" panose="020E0502030303020204" pitchFamily="34" charset="0"/>
              </a:rPr>
              <a:t>Traditional policing strategies</a:t>
            </a:r>
          </a:p>
        </p:txBody>
      </p:sp>
      <p:sp>
        <p:nvSpPr>
          <p:cNvPr id="3" name="Content Placeholder 2">
            <a:extLst>
              <a:ext uri="{FF2B5EF4-FFF2-40B4-BE49-F238E27FC236}">
                <a16:creationId xmlns:a16="http://schemas.microsoft.com/office/drawing/2014/main" xmlns="" id="{3083C8CC-0A4F-426C-92ED-40339737E0DF}"/>
              </a:ext>
            </a:extLst>
          </p:cNvPr>
          <p:cNvSpPr>
            <a:spLocks noGrp="1"/>
          </p:cNvSpPr>
          <p:nvPr>
            <p:ph idx="1"/>
          </p:nvPr>
        </p:nvSpPr>
        <p:spPr/>
        <p:txBody>
          <a:bodyPr>
            <a:normAutofit/>
          </a:bodyPr>
          <a:lstStyle/>
          <a:p>
            <a:pPr marL="0" indent="0">
              <a:buNone/>
            </a:pPr>
            <a:r>
              <a:rPr lang="en-US" sz="3200" b="1" dirty="0">
                <a:solidFill>
                  <a:srgbClr val="7030A0"/>
                </a:solidFill>
                <a:latin typeface="Candara" panose="020E0502030303020204" pitchFamily="34" charset="0"/>
              </a:rPr>
              <a:t>Random preventive patrol: </a:t>
            </a:r>
            <a:r>
              <a:rPr lang="en-US" sz="3200" dirty="0">
                <a:solidFill>
                  <a:schemeClr val="tx1">
                    <a:lumMod val="65000"/>
                    <a:lumOff val="35000"/>
                  </a:schemeClr>
                </a:solidFill>
                <a:latin typeface="Candara" panose="020E0502030303020204" pitchFamily="34" charset="0"/>
              </a:rPr>
              <a:t>Neither controls crime nor makes citizens feel safer</a:t>
            </a: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r>
              <a:rPr lang="en-US" sz="3200" b="1" dirty="0">
                <a:solidFill>
                  <a:srgbClr val="7030A0"/>
                </a:solidFill>
                <a:latin typeface="Candara" panose="020E0502030303020204" pitchFamily="34" charset="0"/>
              </a:rPr>
              <a:t>Rapid response: </a:t>
            </a:r>
            <a:r>
              <a:rPr lang="en-US" sz="3200" dirty="0">
                <a:solidFill>
                  <a:schemeClr val="tx1">
                    <a:lumMod val="65000"/>
                    <a:lumOff val="35000"/>
                  </a:schemeClr>
                </a:solidFill>
                <a:latin typeface="Candara" panose="020E0502030303020204" pitchFamily="34" charset="0"/>
              </a:rPr>
              <a:t>Only works in very small proportion of incidents</a:t>
            </a:r>
          </a:p>
          <a:p>
            <a:pPr marL="0" indent="0">
              <a:buNone/>
            </a:pPr>
            <a:endParaRPr lang="en-US" sz="3200" dirty="0">
              <a:solidFill>
                <a:schemeClr val="tx1">
                  <a:lumMod val="65000"/>
                  <a:lumOff val="35000"/>
                </a:schemeClr>
              </a:solidFill>
              <a:latin typeface="Candara" panose="020E0502030303020204" pitchFamily="34" charset="0"/>
            </a:endParaRPr>
          </a:p>
          <a:p>
            <a:pPr marL="0" indent="0">
              <a:buNone/>
            </a:pPr>
            <a:r>
              <a:rPr lang="en-US" sz="3200" b="1" dirty="0">
                <a:solidFill>
                  <a:srgbClr val="7030A0"/>
                </a:solidFill>
                <a:latin typeface="Candara" panose="020E0502030303020204" pitchFamily="34" charset="0"/>
              </a:rPr>
              <a:t>Follow-up investigations: </a:t>
            </a:r>
            <a:r>
              <a:rPr lang="en-US" sz="3200" dirty="0">
                <a:solidFill>
                  <a:schemeClr val="tx1">
                    <a:lumMod val="65000"/>
                    <a:lumOff val="35000"/>
                  </a:schemeClr>
                </a:solidFill>
                <a:latin typeface="Candara" panose="020E0502030303020204" pitchFamily="34" charset="0"/>
              </a:rPr>
              <a:t>Not as effective as believed</a:t>
            </a:r>
          </a:p>
        </p:txBody>
      </p:sp>
    </p:spTree>
    <p:extLst>
      <p:ext uri="{BB962C8B-B14F-4D97-AF65-F5344CB8AC3E}">
        <p14:creationId xmlns:p14="http://schemas.microsoft.com/office/powerpoint/2010/main" val="122178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9B5FE-7A2E-48B4-A379-95F00B687564}"/>
              </a:ext>
            </a:extLst>
          </p:cNvPr>
          <p:cNvSpPr>
            <a:spLocks noGrp="1"/>
          </p:cNvSpPr>
          <p:nvPr>
            <p:ph type="title"/>
          </p:nvPr>
        </p:nvSpPr>
        <p:spPr/>
        <p:txBody>
          <a:bodyPr/>
          <a:lstStyle/>
          <a:p>
            <a:r>
              <a:rPr lang="en-US" dirty="0">
                <a:latin typeface="Candara" panose="020E0502030303020204" pitchFamily="34" charset="0"/>
              </a:rPr>
              <a:t>“Problem-Oriented Policing” (POP)</a:t>
            </a:r>
          </a:p>
        </p:txBody>
      </p:sp>
      <p:sp>
        <p:nvSpPr>
          <p:cNvPr id="4" name="Rectangle 3">
            <a:extLst>
              <a:ext uri="{FF2B5EF4-FFF2-40B4-BE49-F238E27FC236}">
                <a16:creationId xmlns:a16="http://schemas.microsoft.com/office/drawing/2014/main" xmlns="" id="{7DB112DA-3DAC-473F-86A1-D64DCBD8C0C1}"/>
              </a:ext>
            </a:extLst>
          </p:cNvPr>
          <p:cNvSpPr/>
          <p:nvPr/>
        </p:nvSpPr>
        <p:spPr>
          <a:xfrm>
            <a:off x="80121" y="1678853"/>
            <a:ext cx="3632897" cy="11474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“Microscopic evaluation”  of a problem</a:t>
            </a:r>
          </a:p>
        </p:txBody>
      </p:sp>
      <p:sp>
        <p:nvSpPr>
          <p:cNvPr id="5" name="Rectangle 4">
            <a:extLst>
              <a:ext uri="{FF2B5EF4-FFF2-40B4-BE49-F238E27FC236}">
                <a16:creationId xmlns:a16="http://schemas.microsoft.com/office/drawing/2014/main" xmlns="" id="{0E876C1E-89B9-4947-828D-EA831231BACF}"/>
              </a:ext>
            </a:extLst>
          </p:cNvPr>
          <p:cNvSpPr/>
          <p:nvPr/>
        </p:nvSpPr>
        <p:spPr>
          <a:xfrm>
            <a:off x="3038066" y="3020290"/>
            <a:ext cx="3632897" cy="11474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Discovering new &amp; more effective (preventive) strategy</a:t>
            </a:r>
          </a:p>
        </p:txBody>
      </p:sp>
      <p:sp>
        <p:nvSpPr>
          <p:cNvPr id="6" name="Rectangle 5">
            <a:extLst>
              <a:ext uri="{FF2B5EF4-FFF2-40B4-BE49-F238E27FC236}">
                <a16:creationId xmlns:a16="http://schemas.microsoft.com/office/drawing/2014/main" xmlns="" id="{FA74BAFB-7B4C-4C0F-8B3B-D778169FF3AC}"/>
              </a:ext>
            </a:extLst>
          </p:cNvPr>
          <p:cNvSpPr/>
          <p:nvPr/>
        </p:nvSpPr>
        <p:spPr>
          <a:xfrm>
            <a:off x="5915891" y="4361727"/>
            <a:ext cx="3632897" cy="11474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Implementing the new strategy, evaluating effectiveness</a:t>
            </a:r>
          </a:p>
        </p:txBody>
      </p:sp>
      <p:sp>
        <p:nvSpPr>
          <p:cNvPr id="7" name="Rectangle 6">
            <a:extLst>
              <a:ext uri="{FF2B5EF4-FFF2-40B4-BE49-F238E27FC236}">
                <a16:creationId xmlns:a16="http://schemas.microsoft.com/office/drawing/2014/main" xmlns="" id="{8E4CFA48-721F-4721-81E7-E573EA96ABE3}"/>
              </a:ext>
            </a:extLst>
          </p:cNvPr>
          <p:cNvSpPr/>
          <p:nvPr/>
        </p:nvSpPr>
        <p:spPr>
          <a:xfrm>
            <a:off x="8559103" y="5687290"/>
            <a:ext cx="3632897" cy="11474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Reporting results &amp; building body of knowledge</a:t>
            </a:r>
          </a:p>
        </p:txBody>
      </p:sp>
      <p:sp>
        <p:nvSpPr>
          <p:cNvPr id="8" name="Arrow: Left 7">
            <a:extLst>
              <a:ext uri="{FF2B5EF4-FFF2-40B4-BE49-F238E27FC236}">
                <a16:creationId xmlns:a16="http://schemas.microsoft.com/office/drawing/2014/main" xmlns="" id="{3E889737-884F-4A91-9A98-555913566E1F}"/>
              </a:ext>
            </a:extLst>
          </p:cNvPr>
          <p:cNvSpPr/>
          <p:nvPr/>
        </p:nvSpPr>
        <p:spPr>
          <a:xfrm>
            <a:off x="6844146" y="3271474"/>
            <a:ext cx="1149927" cy="510817"/>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4AA0A56-F1A9-4F78-9C78-2A3041AEF980}"/>
              </a:ext>
            </a:extLst>
          </p:cNvPr>
          <p:cNvSpPr/>
          <p:nvPr/>
        </p:nvSpPr>
        <p:spPr>
          <a:xfrm>
            <a:off x="7994073" y="2709246"/>
            <a:ext cx="3422072" cy="147081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Not dependent on CJ system; engaging other agencies, community, private sector</a:t>
            </a:r>
          </a:p>
        </p:txBody>
      </p:sp>
      <p:sp>
        <p:nvSpPr>
          <p:cNvPr id="11" name="Arrow: Bent-Up 10">
            <a:extLst>
              <a:ext uri="{FF2B5EF4-FFF2-40B4-BE49-F238E27FC236}">
                <a16:creationId xmlns:a16="http://schemas.microsoft.com/office/drawing/2014/main" xmlns="" id="{AEDEEAC6-B608-4E58-A78B-2AF04EEC052B}"/>
              </a:ext>
            </a:extLst>
          </p:cNvPr>
          <p:cNvSpPr/>
          <p:nvPr/>
        </p:nvSpPr>
        <p:spPr>
          <a:xfrm rot="5400000">
            <a:off x="1898528" y="2642754"/>
            <a:ext cx="955966" cy="1323110"/>
          </a:xfrm>
          <a:prstGeom prst="bentUp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2" name="Arrow: Bent-Up 11">
            <a:extLst>
              <a:ext uri="{FF2B5EF4-FFF2-40B4-BE49-F238E27FC236}">
                <a16:creationId xmlns:a16="http://schemas.microsoft.com/office/drawing/2014/main" xmlns="" id="{63EA7427-0601-4C9A-B5CB-DDC9C631F03D}"/>
              </a:ext>
            </a:extLst>
          </p:cNvPr>
          <p:cNvSpPr/>
          <p:nvPr/>
        </p:nvSpPr>
        <p:spPr>
          <a:xfrm rot="5400000">
            <a:off x="4797591" y="3980724"/>
            <a:ext cx="955966" cy="1323110"/>
          </a:xfrm>
          <a:prstGeom prst="bentUp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3" name="Arrow: Bent-Up 12">
            <a:extLst>
              <a:ext uri="{FF2B5EF4-FFF2-40B4-BE49-F238E27FC236}">
                <a16:creationId xmlns:a16="http://schemas.microsoft.com/office/drawing/2014/main" xmlns="" id="{A3A7EA35-8234-4418-A8F1-F668925D9DDB}"/>
              </a:ext>
            </a:extLst>
          </p:cNvPr>
          <p:cNvSpPr/>
          <p:nvPr/>
        </p:nvSpPr>
        <p:spPr>
          <a:xfrm rot="5400000">
            <a:off x="7419565" y="5328153"/>
            <a:ext cx="955966" cy="1323110"/>
          </a:xfrm>
          <a:prstGeom prst="bentUp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50000"/>
                  <a:lumOff val="50000"/>
                </a:schemeClr>
              </a:solidFill>
            </a:endParaRPr>
          </a:p>
        </p:txBody>
      </p:sp>
    </p:spTree>
    <p:extLst>
      <p:ext uri="{BB962C8B-B14F-4D97-AF65-F5344CB8AC3E}">
        <p14:creationId xmlns:p14="http://schemas.microsoft.com/office/powerpoint/2010/main" val="291707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gnifying glass">
            <a:extLst>
              <a:ext uri="{FF2B5EF4-FFF2-40B4-BE49-F238E27FC236}">
                <a16:creationId xmlns:a16="http://schemas.microsoft.com/office/drawing/2014/main" xmlns="" id="{3F2732AC-20BB-4B54-AF94-DD09D0A31FC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75164" y="-491836"/>
            <a:ext cx="7841672" cy="7841672"/>
          </a:xfrm>
        </p:spPr>
      </p:pic>
      <p:sp>
        <p:nvSpPr>
          <p:cNvPr id="6" name="TextBox 5">
            <a:extLst>
              <a:ext uri="{FF2B5EF4-FFF2-40B4-BE49-F238E27FC236}">
                <a16:creationId xmlns:a16="http://schemas.microsoft.com/office/drawing/2014/main" xmlns="" id="{4C001B7F-622A-4895-99A3-AF1E50DF01B8}"/>
              </a:ext>
            </a:extLst>
          </p:cNvPr>
          <p:cNvSpPr txBox="1"/>
          <p:nvPr/>
        </p:nvSpPr>
        <p:spPr>
          <a:xfrm>
            <a:off x="3616037" y="1136074"/>
            <a:ext cx="3505198" cy="3662541"/>
          </a:xfrm>
          <a:prstGeom prst="rect">
            <a:avLst/>
          </a:prstGeom>
          <a:noFill/>
        </p:spPr>
        <p:txBody>
          <a:bodyPr wrap="square" rtlCol="0">
            <a:spAutoFit/>
          </a:bodyPr>
          <a:lstStyle/>
          <a:p>
            <a:pPr algn="ctr"/>
            <a:r>
              <a:rPr lang="en-US" sz="3200" dirty="0">
                <a:latin typeface="Candara" panose="020E0502030303020204" pitchFamily="34" charset="0"/>
              </a:rPr>
              <a:t>Microscopic examination of problems draws on principles and methods of social science.</a:t>
            </a: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499557840"/>
      </p:ext>
    </p:extLst>
  </p:cSld>
  <p:clrMapOvr>
    <a:masterClrMapping/>
  </p:clrMapOvr>
</p:sld>
</file>

<file path=ppt/theme/theme1.xml><?xml version="1.0" encoding="utf-8"?>
<a:theme xmlns:a="http://schemas.openxmlformats.org/drawingml/2006/main" name="BOSS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S Layout" id="{1FD179CD-5361-4C28-A5C9-7A7EC86C02FF}" vid="{1C835E91-0475-491A-B85D-35E2B73995FF}"/>
    </a:ext>
  </a:extLst>
</a:theme>
</file>

<file path=docProps/app.xml><?xml version="1.0" encoding="utf-8"?>
<Properties xmlns="http://schemas.openxmlformats.org/officeDocument/2006/extended-properties" xmlns:vt="http://schemas.openxmlformats.org/officeDocument/2006/docPropsVTypes">
  <Template>BOSS Layout</Template>
  <TotalTime>159</TotalTime>
  <Words>783</Words>
  <Application>Microsoft Office PowerPoint</Application>
  <PresentationFormat>Widescreen</PresentationFormat>
  <Paragraphs>157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Candara</vt:lpstr>
      <vt:lpstr>BOSS Layout</vt:lpstr>
      <vt:lpstr>Strategy Development</vt:lpstr>
      <vt:lpstr>The role of police has expanded.</vt:lpstr>
      <vt:lpstr>PowerPoint Presentation</vt:lpstr>
      <vt:lpstr>PowerPoint Presentation</vt:lpstr>
      <vt:lpstr>PowerPoint Presentation</vt:lpstr>
      <vt:lpstr>Traditional policing strategies</vt:lpstr>
      <vt:lpstr>Traditional policing strategies</vt:lpstr>
      <vt:lpstr>“Problem-Oriented Policing” (POP)</vt:lpstr>
      <vt:lpstr>PowerPoint Presentation</vt:lpstr>
      <vt:lpstr>PowerPoint Presentation</vt:lpstr>
      <vt:lpstr>Implementing, evaluating, and disseminating</vt:lpstr>
      <vt:lpstr>The role of crime analysts is expanding.</vt:lpstr>
      <vt:lpstr>Tactics to intervene in a series</vt:lpstr>
      <vt:lpstr>PowerPoint Presentation</vt:lpstr>
      <vt:lpstr>PowerPoint Presentation</vt:lpstr>
      <vt:lpstr>PowerPoint Presentation</vt:lpstr>
      <vt:lpstr>PowerPoint Presentation</vt:lpstr>
      <vt:lpstr>PowerPoint Presentation</vt:lpstr>
      <vt:lpstr>Strategies for long-term problems</vt:lpstr>
      <vt:lpstr>Crime Prevention Through  Environmental Design</vt:lpstr>
      <vt:lpstr>C.P.T.E.D.</vt:lpstr>
      <vt:lpstr>C.P.T.E.D.</vt:lpstr>
      <vt:lpstr>Defensible space and territoriality</vt:lpstr>
      <vt:lpstr>Limiting through movement</vt:lpstr>
      <vt:lpstr>Surveillance</vt:lpstr>
      <vt:lpstr>PowerPoint Presentation</vt:lpstr>
      <vt:lpstr>Physical Security</vt:lpstr>
      <vt:lpstr>Management and Maintenance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Development</dc:title>
  <dc:creator>Stone, Rebecca</dc:creator>
  <cp:lastModifiedBy>Rebecca Stone</cp:lastModifiedBy>
  <cp:revision>30</cp:revision>
  <dcterms:created xsi:type="dcterms:W3CDTF">2019-04-07T17:37:10Z</dcterms:created>
  <dcterms:modified xsi:type="dcterms:W3CDTF">2019-04-09T13:59:30Z</dcterms:modified>
</cp:coreProperties>
</file>