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>
        <p:scale>
          <a:sx n="66" d="100"/>
          <a:sy n="66" d="100"/>
        </p:scale>
        <p:origin x="378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D501A-8165-4AC8-8FF4-020908A1D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9A6EA-8659-4838-B63C-E6508F4AB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8C3-C522-44F0-90C3-2705E291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E281F-AB79-4C7F-8DED-5E5A25E2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E23F9-9399-43C0-A0F3-179AB937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00F5-6742-4688-871A-0AB857134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5AE96-2945-427E-8FA2-8516CDD4F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F9557-7710-4DA5-852D-F311CFE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F2A53-0DE3-4CDA-A0C8-2CC33A43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F0D9-9F48-4B80-A747-84F3DDE3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1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81E1EA-BCC1-4876-A63A-2DE12C657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B06584-7EAC-4FFC-82A6-4D78A15DE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A5FD5-5F70-4A04-A447-409D8A6F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C4B14-0C51-4E1B-88D9-A595E2AF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337A0-85A4-485F-B9F1-BA4DAFD7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A878-BBAE-4670-BA16-11D1260F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2286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8BCBA-B793-47AB-8870-7A6A82EC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69669-5A43-4DA5-9C25-A4121202E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06343-E7EE-405F-88E6-1816A540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30096-B2B1-4048-BC5B-D5D5D6B4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04D50-4AAC-4946-90EF-8BF335F3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E2BA-926F-4814-8C73-C9FD82A6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453CA-944A-4458-8D22-0ADD32E9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F7B4D-A2AE-4738-A629-D6B68ED8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8BA4A-12B8-4E70-8A7B-BD8A2DBE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A0208-15C3-443D-9B67-2F5B917E8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83" y="22578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1A57A-93F3-4434-B040-94A5ACC1C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FB5E2-0FD5-4415-A69B-34B02DB45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A61A37-7F66-4E16-88C9-69B9A915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CCAD4-ECB2-4286-896B-52CA65E4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9C284-65BE-4DE7-BF34-DDF71E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4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1245-4686-4BB4-A31F-2D487298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1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B747-56A1-4BAD-A22E-C10A23B12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1FC9E-C3E1-4F4D-BA98-036614864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CF4BA-BA04-4879-8E29-E423C9D37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052E21-84D6-453C-BBB4-7BBC0BF7A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693B7-0EDD-4407-94CB-CF27C3EB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AD9EC9-1C72-4331-9C4D-4018A2A45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6B25A-0920-48FC-8482-B4A38EAE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D44FA-1054-4B2F-80C4-AF0439D1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977" y="2443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31E5E-EB04-474A-977B-CB5C2E38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406B-DF22-4BAA-B453-72FAA376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0A7FF-4610-46B0-96F3-724E5D4C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9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FBA8B-298C-441F-80D0-42F43BDE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9C61A-EDAD-45D4-A2A7-79714F44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8B9E1-34BE-41F5-9510-A2CDF99A8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E21A-6F6B-4CEF-9CE9-30DCE544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2CAE1-35BA-42B8-9549-49FFF16F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663CD-B8DA-42E7-854C-E5B3FAE8C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34F63-C4E1-4C2E-A297-9BB2EF10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3911-53B0-4989-B7D1-4F796E9F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19035-0EB8-43D0-8922-68373767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5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881C1-6B75-4A39-9772-F5A3D77F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CB3A67-29EE-4662-BB11-318274EBC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D303-3DB5-467A-BC57-CCED9DDF5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E8689-BF22-4301-8534-D16C2483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527C-B23A-4312-9710-DA3DFEF5F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9234E-C97F-4285-98B2-03711398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1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98291-300D-4A82-9E50-10F4A619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8" y="2357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5C475-7B35-4D2B-8E85-548940D1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970" y="178315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6F963-9E15-4B1B-BC09-C89CF26E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5FF2-9D37-4F23-9203-85A744DAFBB3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BC824-4199-4999-93A4-39017A240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689C-9246-4A60-A022-131BE0AFC4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4CE2-0256-4105-87F2-C450FAE14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8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pcenter.asu.edu/tools/researching/" TargetMode="External"/><Relationship Id="rId2" Type="http://schemas.openxmlformats.org/officeDocument/2006/relationships/hyperlink" Target="https://popcenter.asu.edu/proble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bcp.org/one-pagers/#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3BC4-A5FA-478B-A4CC-2952D271A6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Strategic Crime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AEA6B-74F8-4C6C-8456-FBCF4284D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Week 11</a:t>
            </a:r>
          </a:p>
          <a:p>
            <a:r>
              <a:rPr lang="en-US" dirty="0">
                <a:latin typeface="Candara" panose="020E0502030303020204" pitchFamily="34" charset="0"/>
              </a:rPr>
              <a:t>Chapters 12-14</a:t>
            </a:r>
          </a:p>
        </p:txBody>
      </p:sp>
    </p:spTree>
    <p:extLst>
      <p:ext uri="{BB962C8B-B14F-4D97-AF65-F5344CB8AC3E}">
        <p14:creationId xmlns:p14="http://schemas.microsoft.com/office/powerpoint/2010/main" val="419481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E4661-4686-4F3F-AC40-CFC631376BE2}"/>
              </a:ext>
            </a:extLst>
          </p:cNvPr>
          <p:cNvSpPr/>
          <p:nvPr/>
        </p:nvSpPr>
        <p:spPr>
          <a:xfrm>
            <a:off x="4222846" y="316402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BC0F-5849-48D6-B157-CBC157F259FB}"/>
              </a:ext>
            </a:extLst>
          </p:cNvPr>
          <p:cNvSpPr txBox="1"/>
          <p:nvPr/>
        </p:nvSpPr>
        <p:spPr>
          <a:xfrm>
            <a:off x="4807461" y="539580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17ACA-D2CD-4A00-ADF8-332594963DAA}"/>
              </a:ext>
            </a:extLst>
          </p:cNvPr>
          <p:cNvSpPr/>
          <p:nvPr/>
        </p:nvSpPr>
        <p:spPr>
          <a:xfrm>
            <a:off x="8197361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1760-093C-468C-ACF2-8B14AD6372FA}"/>
              </a:ext>
            </a:extLst>
          </p:cNvPr>
          <p:cNvSpPr txBox="1"/>
          <p:nvPr/>
        </p:nvSpPr>
        <p:spPr>
          <a:xfrm>
            <a:off x="8781976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47DB3-9E01-457E-8E33-E0FB91E46A33}"/>
              </a:ext>
            </a:extLst>
          </p:cNvPr>
          <p:cNvSpPr/>
          <p:nvPr/>
        </p:nvSpPr>
        <p:spPr>
          <a:xfrm>
            <a:off x="376893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60FD4-E86E-49E4-AE1A-5D1836171B05}"/>
              </a:ext>
            </a:extLst>
          </p:cNvPr>
          <p:cNvSpPr txBox="1"/>
          <p:nvPr/>
        </p:nvSpPr>
        <p:spPr>
          <a:xfrm>
            <a:off x="961508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RESPONSE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3BC1D-A819-4C32-8DF5-7A418382599A}"/>
              </a:ext>
            </a:extLst>
          </p:cNvPr>
          <p:cNvSpPr/>
          <p:nvPr/>
        </p:nvSpPr>
        <p:spPr>
          <a:xfrm>
            <a:off x="4263436" y="5250964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DBC13-2348-48E9-9ED1-DA4A311861EA}"/>
              </a:ext>
            </a:extLst>
          </p:cNvPr>
          <p:cNvSpPr txBox="1"/>
          <p:nvPr/>
        </p:nvSpPr>
        <p:spPr>
          <a:xfrm>
            <a:off x="4555743" y="5474142"/>
            <a:ext cx="313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RESPONSE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E9547C-D23F-4C73-9DFC-292EE2F8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197">
            <a:off x="2752410" y="4596401"/>
            <a:ext cx="1196253" cy="119625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EC4F68-48EF-4B63-B592-D285AF0F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56305">
            <a:off x="2728776" y="1313758"/>
            <a:ext cx="1196253" cy="119625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D461F91-0FD6-4D95-8413-2A1DF6CD0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97361" y="1097189"/>
            <a:ext cx="1196253" cy="11962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6893D63-606B-4369-BD17-D7532B94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277690" y="4437796"/>
            <a:ext cx="1196253" cy="11962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5E8EBD-9A9D-4B6C-8954-B39EB893C20A}"/>
              </a:ext>
            </a:extLst>
          </p:cNvPr>
          <p:cNvSpPr/>
          <p:nvPr/>
        </p:nvSpPr>
        <p:spPr>
          <a:xfrm>
            <a:off x="0" y="0"/>
            <a:ext cx="12192000" cy="41297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07258B-A5ED-4A8E-9CD0-2256C9D665A8}"/>
              </a:ext>
            </a:extLst>
          </p:cNvPr>
          <p:cNvSpPr txBox="1"/>
          <p:nvPr/>
        </p:nvSpPr>
        <p:spPr>
          <a:xfrm>
            <a:off x="403109" y="243513"/>
            <a:ext cx="11438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Identifying realistic, preferably evidence-based responses from academic literature and practitioner guides, e.g. the POP Center.</a:t>
            </a:r>
          </a:p>
          <a:p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Using situational crime prevention techniques.</a:t>
            </a:r>
          </a:p>
          <a:p>
            <a:endParaRPr lang="en-US" sz="20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Using Crime Prevention Through Environmental Design.</a:t>
            </a:r>
          </a:p>
          <a:p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Brainstorming new responses based on theories of crime.</a:t>
            </a:r>
          </a:p>
        </p:txBody>
      </p:sp>
    </p:spTree>
    <p:extLst>
      <p:ext uri="{BB962C8B-B14F-4D97-AF65-F5344CB8AC3E}">
        <p14:creationId xmlns:p14="http://schemas.microsoft.com/office/powerpoint/2010/main" val="283382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DAD4-C2FA-4B72-B141-7EA96A6A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Finding Research Related to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B81C-A9E6-4A41-AC00-AB26A0B0B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78" y="1818406"/>
            <a:ext cx="10515600" cy="48109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Problem-Oriented Policing (POP) Center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“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hlinkClick r:id="rId2"/>
              </a:rPr>
              <a:t>Problem-Specific Guides for Police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“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hlinkClick r:id="rId3"/>
              </a:rPr>
              <a:t>Researching a Problem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3200" b="1" i="1" dirty="0">
                <a:solidFill>
                  <a:srgbClr val="7030A0"/>
                </a:solidFill>
                <a:latin typeface="Candara" panose="020E0502030303020204" pitchFamily="34" charset="0"/>
              </a:rPr>
              <a:t>*** USE FOR YOUR PROJECT ***</a:t>
            </a:r>
          </a:p>
          <a:p>
            <a:pPr marL="0" indent="0">
              <a:buNone/>
            </a:pPr>
            <a:endParaRPr lang="en-US" sz="13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  <a:hlinkClick r:id="rId4"/>
              </a:rPr>
              <a:t>Center for Evidence-Based Crime Policy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Other practitioners, neighboring jurisdictions</a:t>
            </a: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Academic research</a:t>
            </a:r>
          </a:p>
        </p:txBody>
      </p:sp>
    </p:spTree>
    <p:extLst>
      <p:ext uri="{BB962C8B-B14F-4D97-AF65-F5344CB8AC3E}">
        <p14:creationId xmlns:p14="http://schemas.microsoft.com/office/powerpoint/2010/main" val="4229439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E4661-4686-4F3F-AC40-CFC631376BE2}"/>
              </a:ext>
            </a:extLst>
          </p:cNvPr>
          <p:cNvSpPr/>
          <p:nvPr/>
        </p:nvSpPr>
        <p:spPr>
          <a:xfrm>
            <a:off x="4222846" y="316402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BC0F-5849-48D6-B157-CBC157F259FB}"/>
              </a:ext>
            </a:extLst>
          </p:cNvPr>
          <p:cNvSpPr txBox="1"/>
          <p:nvPr/>
        </p:nvSpPr>
        <p:spPr>
          <a:xfrm>
            <a:off x="4807461" y="539580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17ACA-D2CD-4A00-ADF8-332594963DAA}"/>
              </a:ext>
            </a:extLst>
          </p:cNvPr>
          <p:cNvSpPr/>
          <p:nvPr/>
        </p:nvSpPr>
        <p:spPr>
          <a:xfrm>
            <a:off x="8197361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1760-093C-468C-ACF2-8B14AD6372FA}"/>
              </a:ext>
            </a:extLst>
          </p:cNvPr>
          <p:cNvSpPr txBox="1"/>
          <p:nvPr/>
        </p:nvSpPr>
        <p:spPr>
          <a:xfrm>
            <a:off x="8781976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47DB3-9E01-457E-8E33-E0FB91E46A33}"/>
              </a:ext>
            </a:extLst>
          </p:cNvPr>
          <p:cNvSpPr/>
          <p:nvPr/>
        </p:nvSpPr>
        <p:spPr>
          <a:xfrm>
            <a:off x="376893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60FD4-E86E-49E4-AE1A-5D1836171B05}"/>
              </a:ext>
            </a:extLst>
          </p:cNvPr>
          <p:cNvSpPr txBox="1"/>
          <p:nvPr/>
        </p:nvSpPr>
        <p:spPr>
          <a:xfrm>
            <a:off x="605004" y="3075057"/>
            <a:ext cx="326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ASSESSMENT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3BC1D-A819-4C32-8DF5-7A418382599A}"/>
              </a:ext>
            </a:extLst>
          </p:cNvPr>
          <p:cNvSpPr/>
          <p:nvPr/>
        </p:nvSpPr>
        <p:spPr>
          <a:xfrm>
            <a:off x="4263436" y="5250964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DBC13-2348-48E9-9ED1-DA4A311861EA}"/>
              </a:ext>
            </a:extLst>
          </p:cNvPr>
          <p:cNvSpPr txBox="1"/>
          <p:nvPr/>
        </p:nvSpPr>
        <p:spPr>
          <a:xfrm>
            <a:off x="4555743" y="5474142"/>
            <a:ext cx="313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RESPONSE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E9547C-D23F-4C73-9DFC-292EE2F8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197">
            <a:off x="2752410" y="4596401"/>
            <a:ext cx="1196253" cy="119625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EC4F68-48EF-4B63-B592-D285AF0F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56305">
            <a:off x="2728776" y="1313758"/>
            <a:ext cx="1196253" cy="119625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D461F91-0FD6-4D95-8413-2A1DF6CD0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97361" y="1097189"/>
            <a:ext cx="1196253" cy="11962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6893D63-606B-4369-BD17-D7532B94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277690" y="4437796"/>
            <a:ext cx="1196253" cy="11962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9AF83FC-F8D8-4DEB-8BF2-20EAFA02C8F4}"/>
              </a:ext>
            </a:extLst>
          </p:cNvPr>
          <p:cNvSpPr/>
          <p:nvPr/>
        </p:nvSpPr>
        <p:spPr>
          <a:xfrm>
            <a:off x="4206862" y="0"/>
            <a:ext cx="7980997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F44C1-B9B6-4AB4-B32E-215DD771A4BF}"/>
              </a:ext>
            </a:extLst>
          </p:cNvPr>
          <p:cNvSpPr txBox="1"/>
          <p:nvPr/>
        </p:nvSpPr>
        <p:spPr>
          <a:xfrm>
            <a:off x="4614788" y="316402"/>
            <a:ext cx="723585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Goal: Did our response work?</a:t>
            </a:r>
          </a:p>
          <a:p>
            <a:endParaRPr lang="en-US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b="1" i="1" dirty="0">
                <a:solidFill>
                  <a:schemeClr val="bg1"/>
                </a:solidFill>
                <a:latin typeface="Candara" panose="020E0502030303020204" pitchFamily="34" charset="0"/>
              </a:rPr>
              <a:t>Process evaluation: 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What did we do, how did we do it, did we do it the way we planned?</a:t>
            </a:r>
          </a:p>
          <a:p>
            <a:endParaRPr lang="en-US" i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b="1" i="1" dirty="0">
                <a:solidFill>
                  <a:schemeClr val="bg1"/>
                </a:solidFill>
                <a:latin typeface="Candara" panose="020E0502030303020204" pitchFamily="34" charset="0"/>
              </a:rPr>
              <a:t>Impact evaluation</a:t>
            </a:r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: 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Did anything happen? (Comparing pre- and post-intervention data)</a:t>
            </a:r>
          </a:p>
          <a:p>
            <a:endParaRPr lang="en-US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If process evaluation shows our intervention wasn’t implemented, we can’t attribute any observed change to our intervention!</a:t>
            </a:r>
          </a:p>
          <a:p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5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E42A-E5F2-417B-95AF-D5FF059A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Strategic Crime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77B1-CFD0-493A-936A-F7B6C40C8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697" y="1554163"/>
            <a:ext cx="5914708" cy="5075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The study of crime and disorder problems to determine long-term patterns of activity as well as to evaluate police responses.</a:t>
            </a:r>
          </a:p>
          <a:p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347663" indent="-347663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1: Assist in the identification and in-depth examination of </a:t>
            </a:r>
            <a:r>
              <a:rPr lang="en-US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long-term problems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347663" indent="-347663">
              <a:buNone/>
            </a:pPr>
            <a:endParaRPr lang="en-US" sz="1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347663" indent="-347663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2: Evaluate </a:t>
            </a:r>
            <a:r>
              <a:rPr lang="en-US" sz="32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responses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to problems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CA807-FEEA-4CDA-8418-57B4CBB2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r="21821"/>
          <a:stretch/>
        </p:blipFill>
        <p:spPr>
          <a:xfrm>
            <a:off x="6873405" y="0"/>
            <a:ext cx="5355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A538-7375-4C39-AC21-6E37AE7E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What’s a </a:t>
            </a:r>
            <a:r>
              <a:rPr lang="en-US" b="1" dirty="0">
                <a:solidFill>
                  <a:srgbClr val="7030A0"/>
                </a:solidFill>
                <a:latin typeface="Candara" panose="020E0502030303020204" pitchFamily="34" charset="0"/>
              </a:rPr>
              <a:t>long-term problem</a:t>
            </a:r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AA72-07A4-4EA6-8B85-300A9A74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778" y="1443417"/>
            <a:ext cx="10515600" cy="161059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A set of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related activity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that occurs over several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months, seasons, or years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that stems from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systematic opportunities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created by everyday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behavior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 and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environment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DB809C-163A-4176-8DA5-83E5B5EC9F74}"/>
              </a:ext>
            </a:extLst>
          </p:cNvPr>
          <p:cNvSpPr/>
          <p:nvPr/>
        </p:nvSpPr>
        <p:spPr>
          <a:xfrm>
            <a:off x="2312254" y="2908338"/>
            <a:ext cx="2624517" cy="20447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Problem Locations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4F3002-0822-4A22-B3A3-95146D3D6A47}"/>
              </a:ext>
            </a:extLst>
          </p:cNvPr>
          <p:cNvSpPr/>
          <p:nvPr/>
        </p:nvSpPr>
        <p:spPr>
          <a:xfrm>
            <a:off x="4958825" y="2908338"/>
            <a:ext cx="2624517" cy="20447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Problem Offenders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26BD89-7710-40ED-8D09-5C3236B55274}"/>
              </a:ext>
            </a:extLst>
          </p:cNvPr>
          <p:cNvSpPr/>
          <p:nvPr/>
        </p:nvSpPr>
        <p:spPr>
          <a:xfrm>
            <a:off x="7605396" y="2908338"/>
            <a:ext cx="2624517" cy="20447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Problem Victims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5702B-52E8-4DAB-80EA-EE5059286F75}"/>
              </a:ext>
            </a:extLst>
          </p:cNvPr>
          <p:cNvSpPr/>
          <p:nvPr/>
        </p:nvSpPr>
        <p:spPr>
          <a:xfrm>
            <a:off x="3635540" y="4747418"/>
            <a:ext cx="2624517" cy="20447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Problem Property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F491DA-2D00-4F7B-BCFF-27E074A283ED}"/>
              </a:ext>
            </a:extLst>
          </p:cNvPr>
          <p:cNvSpPr/>
          <p:nvPr/>
        </p:nvSpPr>
        <p:spPr>
          <a:xfrm>
            <a:off x="6282111" y="4747418"/>
            <a:ext cx="2624517" cy="20447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Compound Problems</a:t>
            </a:r>
          </a:p>
        </p:txBody>
      </p:sp>
    </p:spTree>
    <p:extLst>
      <p:ext uri="{BB962C8B-B14F-4D97-AF65-F5344CB8AC3E}">
        <p14:creationId xmlns:p14="http://schemas.microsoft.com/office/powerpoint/2010/main" val="284321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E4661-4686-4F3F-AC40-CFC631376BE2}"/>
              </a:ext>
            </a:extLst>
          </p:cNvPr>
          <p:cNvSpPr/>
          <p:nvPr/>
        </p:nvSpPr>
        <p:spPr>
          <a:xfrm>
            <a:off x="4222846" y="316402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BC0F-5849-48D6-B157-CBC157F259FB}"/>
              </a:ext>
            </a:extLst>
          </p:cNvPr>
          <p:cNvSpPr txBox="1"/>
          <p:nvPr/>
        </p:nvSpPr>
        <p:spPr>
          <a:xfrm>
            <a:off x="4807461" y="539580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17ACA-D2CD-4A00-ADF8-332594963DAA}"/>
              </a:ext>
            </a:extLst>
          </p:cNvPr>
          <p:cNvSpPr/>
          <p:nvPr/>
        </p:nvSpPr>
        <p:spPr>
          <a:xfrm>
            <a:off x="8197361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1760-093C-468C-ACF2-8B14AD6372FA}"/>
              </a:ext>
            </a:extLst>
          </p:cNvPr>
          <p:cNvSpPr txBox="1"/>
          <p:nvPr/>
        </p:nvSpPr>
        <p:spPr>
          <a:xfrm>
            <a:off x="8781976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47DB3-9E01-457E-8E33-E0FB91E46A33}"/>
              </a:ext>
            </a:extLst>
          </p:cNvPr>
          <p:cNvSpPr/>
          <p:nvPr/>
        </p:nvSpPr>
        <p:spPr>
          <a:xfrm>
            <a:off x="376893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60FD4-E86E-49E4-AE1A-5D1836171B05}"/>
              </a:ext>
            </a:extLst>
          </p:cNvPr>
          <p:cNvSpPr txBox="1"/>
          <p:nvPr/>
        </p:nvSpPr>
        <p:spPr>
          <a:xfrm>
            <a:off x="605004" y="3075057"/>
            <a:ext cx="326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ASSESSMENT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3BC1D-A819-4C32-8DF5-7A418382599A}"/>
              </a:ext>
            </a:extLst>
          </p:cNvPr>
          <p:cNvSpPr/>
          <p:nvPr/>
        </p:nvSpPr>
        <p:spPr>
          <a:xfrm>
            <a:off x="4263436" y="5250964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DBC13-2348-48E9-9ED1-DA4A311861EA}"/>
              </a:ext>
            </a:extLst>
          </p:cNvPr>
          <p:cNvSpPr txBox="1"/>
          <p:nvPr/>
        </p:nvSpPr>
        <p:spPr>
          <a:xfrm>
            <a:off x="4555743" y="5474142"/>
            <a:ext cx="313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RESPONSE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E9547C-D23F-4C73-9DFC-292EE2F8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197">
            <a:off x="2752410" y="4596401"/>
            <a:ext cx="1196253" cy="119625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EC4F68-48EF-4B63-B592-D285AF0F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56305">
            <a:off x="2728776" y="1313758"/>
            <a:ext cx="1196253" cy="119625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D461F91-0FD6-4D95-8413-2A1DF6CD0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97361" y="1097189"/>
            <a:ext cx="1196253" cy="11962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6893D63-606B-4369-BD17-D7532B94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277690" y="4437796"/>
            <a:ext cx="1196253" cy="119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E4661-4686-4F3F-AC40-CFC631376BE2}"/>
              </a:ext>
            </a:extLst>
          </p:cNvPr>
          <p:cNvSpPr/>
          <p:nvPr/>
        </p:nvSpPr>
        <p:spPr>
          <a:xfrm>
            <a:off x="4222846" y="316402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BC0F-5849-48D6-B157-CBC157F259FB}"/>
              </a:ext>
            </a:extLst>
          </p:cNvPr>
          <p:cNvSpPr txBox="1"/>
          <p:nvPr/>
        </p:nvSpPr>
        <p:spPr>
          <a:xfrm>
            <a:off x="4807461" y="539580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17ACA-D2CD-4A00-ADF8-332594963DAA}"/>
              </a:ext>
            </a:extLst>
          </p:cNvPr>
          <p:cNvSpPr/>
          <p:nvPr/>
        </p:nvSpPr>
        <p:spPr>
          <a:xfrm>
            <a:off x="8197361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1760-093C-468C-ACF2-8B14AD6372FA}"/>
              </a:ext>
            </a:extLst>
          </p:cNvPr>
          <p:cNvSpPr txBox="1"/>
          <p:nvPr/>
        </p:nvSpPr>
        <p:spPr>
          <a:xfrm>
            <a:off x="8781976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47DB3-9E01-457E-8E33-E0FB91E46A33}"/>
              </a:ext>
            </a:extLst>
          </p:cNvPr>
          <p:cNvSpPr/>
          <p:nvPr/>
        </p:nvSpPr>
        <p:spPr>
          <a:xfrm>
            <a:off x="376893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60FD4-E86E-49E4-AE1A-5D1836171B05}"/>
              </a:ext>
            </a:extLst>
          </p:cNvPr>
          <p:cNvSpPr txBox="1"/>
          <p:nvPr/>
        </p:nvSpPr>
        <p:spPr>
          <a:xfrm>
            <a:off x="961508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RESPONSE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3BC1D-A819-4C32-8DF5-7A418382599A}"/>
              </a:ext>
            </a:extLst>
          </p:cNvPr>
          <p:cNvSpPr/>
          <p:nvPr/>
        </p:nvSpPr>
        <p:spPr>
          <a:xfrm>
            <a:off x="4263436" y="5250964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DBC13-2348-48E9-9ED1-DA4A311861EA}"/>
              </a:ext>
            </a:extLst>
          </p:cNvPr>
          <p:cNvSpPr txBox="1"/>
          <p:nvPr/>
        </p:nvSpPr>
        <p:spPr>
          <a:xfrm>
            <a:off x="4555743" y="5474142"/>
            <a:ext cx="313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ASSESSMENT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E9547C-D23F-4C73-9DFC-292EE2F8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197">
            <a:off x="2752410" y="4596401"/>
            <a:ext cx="1196253" cy="119625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EC4F68-48EF-4B63-B592-D285AF0F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56305">
            <a:off x="2728776" y="1313758"/>
            <a:ext cx="1196253" cy="119625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D461F91-0FD6-4D95-8413-2A1DF6CD0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97361" y="1097189"/>
            <a:ext cx="1196253" cy="11962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6893D63-606B-4369-BD17-D7532B94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277690" y="4437796"/>
            <a:ext cx="1196253" cy="11962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2C3292-97D3-49C6-8EF6-01AEDCA8230D}"/>
              </a:ext>
            </a:extLst>
          </p:cNvPr>
          <p:cNvSpPr/>
          <p:nvPr/>
        </p:nvSpPr>
        <p:spPr>
          <a:xfrm>
            <a:off x="0" y="2728210"/>
            <a:ext cx="12192000" cy="41297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6F952-5149-4705-A827-D91B68DFDA22}"/>
              </a:ext>
            </a:extLst>
          </p:cNvPr>
          <p:cNvSpPr txBox="1"/>
          <p:nvPr/>
        </p:nvSpPr>
        <p:spPr>
          <a:xfrm>
            <a:off x="376893" y="3045549"/>
            <a:ext cx="114382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Identifying recurring problems, prioritizing those problems, and selecting problems for closer examination.</a:t>
            </a:r>
          </a:p>
          <a:p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Confirming a problem exists, determining frequency, determining duration, identifying consequences.</a:t>
            </a:r>
          </a:p>
          <a:p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What, when, where, but not yet </a:t>
            </a:r>
            <a:r>
              <a:rPr lang="en-US" sz="3200" b="1" i="1" dirty="0">
                <a:solidFill>
                  <a:schemeClr val="bg1"/>
                </a:solidFill>
                <a:latin typeface="Candara" panose="020E0502030303020204" pitchFamily="34" charset="0"/>
              </a:rPr>
              <a:t>why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0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FE4661-4686-4F3F-AC40-CFC631376BE2}"/>
              </a:ext>
            </a:extLst>
          </p:cNvPr>
          <p:cNvSpPr/>
          <p:nvPr/>
        </p:nvSpPr>
        <p:spPr>
          <a:xfrm>
            <a:off x="4222846" y="316402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BC0F-5849-48D6-B157-CBC157F259FB}"/>
              </a:ext>
            </a:extLst>
          </p:cNvPr>
          <p:cNvSpPr txBox="1"/>
          <p:nvPr/>
        </p:nvSpPr>
        <p:spPr>
          <a:xfrm>
            <a:off x="4807461" y="539580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SCANNING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917ACA-D2CD-4A00-ADF8-332594963DAA}"/>
              </a:ext>
            </a:extLst>
          </p:cNvPr>
          <p:cNvSpPr/>
          <p:nvPr/>
        </p:nvSpPr>
        <p:spPr>
          <a:xfrm>
            <a:off x="8197361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31760-093C-468C-ACF2-8B14AD6372FA}"/>
              </a:ext>
            </a:extLst>
          </p:cNvPr>
          <p:cNvSpPr txBox="1"/>
          <p:nvPr/>
        </p:nvSpPr>
        <p:spPr>
          <a:xfrm>
            <a:off x="8781976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ANALYSIS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47DB3-9E01-457E-8E33-E0FB91E46A33}"/>
              </a:ext>
            </a:extLst>
          </p:cNvPr>
          <p:cNvSpPr/>
          <p:nvPr/>
        </p:nvSpPr>
        <p:spPr>
          <a:xfrm>
            <a:off x="376893" y="2851879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60FD4-E86E-49E4-AE1A-5D1836171B05}"/>
              </a:ext>
            </a:extLst>
          </p:cNvPr>
          <p:cNvSpPr txBox="1"/>
          <p:nvPr/>
        </p:nvSpPr>
        <p:spPr>
          <a:xfrm>
            <a:off x="961508" y="3075057"/>
            <a:ext cx="2548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RESPONSE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F3BC1D-A819-4C32-8DF5-7A418382599A}"/>
              </a:ext>
            </a:extLst>
          </p:cNvPr>
          <p:cNvSpPr/>
          <p:nvPr/>
        </p:nvSpPr>
        <p:spPr>
          <a:xfrm>
            <a:off x="4263436" y="5250964"/>
            <a:ext cx="3717561" cy="11542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EDBC13-2348-48E9-9ED1-DA4A311861EA}"/>
              </a:ext>
            </a:extLst>
          </p:cNvPr>
          <p:cNvSpPr txBox="1"/>
          <p:nvPr/>
        </p:nvSpPr>
        <p:spPr>
          <a:xfrm>
            <a:off x="4555743" y="5474142"/>
            <a:ext cx="313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ndara" panose="020E0502030303020204" pitchFamily="34" charset="0"/>
              </a:rPr>
              <a:t>ASSESSMENT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4E9547C-D23F-4C73-9DFC-292EE2F8B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197">
            <a:off x="2752410" y="4596401"/>
            <a:ext cx="1196253" cy="119625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AEC4F68-48EF-4B63-B592-D285AF0F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156305">
            <a:off x="2728776" y="1313758"/>
            <a:ext cx="1196253" cy="119625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D461F91-0FD6-4D95-8413-2A1DF6CD0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197361" y="1097189"/>
            <a:ext cx="1196253" cy="11962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E6893D63-606B-4369-BD17-D7532B948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277690" y="4437796"/>
            <a:ext cx="1196253" cy="11962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CB970E-EF4B-424F-8BB5-622F525C609E}"/>
              </a:ext>
            </a:extLst>
          </p:cNvPr>
          <p:cNvSpPr/>
          <p:nvPr/>
        </p:nvSpPr>
        <p:spPr>
          <a:xfrm>
            <a:off x="0" y="0"/>
            <a:ext cx="7980997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D7532A-04DB-47B4-A88D-509DCA27526C}"/>
              </a:ext>
            </a:extLst>
          </p:cNvPr>
          <p:cNvSpPr txBox="1"/>
          <p:nvPr/>
        </p:nvSpPr>
        <p:spPr>
          <a:xfrm>
            <a:off x="429146" y="809220"/>
            <a:ext cx="72358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Collecting primary and secondary data to understand </a:t>
            </a:r>
            <a:r>
              <a:rPr lang="en-US" sz="3200" b="1" i="1" dirty="0">
                <a:solidFill>
                  <a:schemeClr val="bg1"/>
                </a:solidFill>
                <a:latin typeface="Candara" panose="020E0502030303020204" pitchFamily="34" charset="0"/>
              </a:rPr>
              <a:t>why</a:t>
            </a:r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 a problem is occurring.</a:t>
            </a:r>
          </a:p>
          <a:p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Developing and testing hypotheses.</a:t>
            </a:r>
          </a:p>
          <a:p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Identifying physical facilitators, social facilitators, and chemical facilitators.</a:t>
            </a:r>
          </a:p>
          <a:p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andara" panose="020E0502030303020204" pitchFamily="34" charset="0"/>
              </a:rPr>
              <a:t>Checking existing literature on causes of this problem.</a:t>
            </a:r>
          </a:p>
          <a:p>
            <a:endParaRPr lang="en-US" sz="3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5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D712-8E1D-4E2A-B5F9-4AFA7EDC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B31B-A397-45E1-AB17-078089709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What is the nature of the problem?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Involves qualitative data from police reports, 	interviews.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What sort of activities make up the problem?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</a:b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In what sort of environment are these activities 	occurring?</a:t>
            </a:r>
          </a:p>
        </p:txBody>
      </p:sp>
    </p:spTree>
    <p:extLst>
      <p:ext uri="{BB962C8B-B14F-4D97-AF65-F5344CB8AC3E}">
        <p14:creationId xmlns:p14="http://schemas.microsoft.com/office/powerpoint/2010/main" val="352431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D712-8E1D-4E2A-B5F9-4AFA7EDC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B31B-A397-45E1-AB17-078089709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How frequently is the problem occurring?</a:t>
            </a:r>
          </a:p>
          <a:p>
            <a:pPr marL="0" indent="0">
              <a:buNone/>
            </a:pP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Has the problem increased or decreased in frequency?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Do you have enough data to track trends?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When is the problem happening?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Time of day, day of week, months, seasons</a:t>
            </a:r>
          </a:p>
        </p:txBody>
      </p:sp>
    </p:spTree>
    <p:extLst>
      <p:ext uri="{BB962C8B-B14F-4D97-AF65-F5344CB8AC3E}">
        <p14:creationId xmlns:p14="http://schemas.microsoft.com/office/powerpoint/2010/main" val="340630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D712-8E1D-4E2A-B5F9-4AFA7EDC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Candara" panose="020E0502030303020204" pitchFamily="34" charset="0"/>
              </a:rPr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B31B-A397-45E1-AB17-078089709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Where is the problem occurring?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Identifying problem locations and problem areas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Who are the victims? Is repeat victimization a problem?</a:t>
            </a:r>
          </a:p>
          <a:p>
            <a:pPr marL="0" indent="0">
              <a:buNone/>
            </a:pP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rPr>
              <a:t>Who are the offenders? Is repeat offending a problem?</a:t>
            </a:r>
          </a:p>
          <a:p>
            <a:pPr marL="0" indent="0">
              <a:buNone/>
            </a:pP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sz="3800" b="1" dirty="0">
                <a:solidFill>
                  <a:srgbClr val="7030A0"/>
                </a:solidFill>
                <a:latin typeface="Candara" panose="020E0502030303020204" pitchFamily="34" charset="0"/>
              </a:rPr>
              <a:t>WHY IS THE PROBLEM OCCURRING?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90777"/>
      </p:ext>
    </p:extLst>
  </p:cSld>
  <p:clrMapOvr>
    <a:masterClrMapping/>
  </p:clrMapOvr>
</p:sld>
</file>

<file path=ppt/theme/theme1.xml><?xml version="1.0" encoding="utf-8"?>
<a:theme xmlns:a="http://schemas.openxmlformats.org/drawingml/2006/main" name="BOSS 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S Layout" id="{1FD179CD-5361-4C28-A5C9-7A7EC86C02FF}" vid="{1C835E91-0475-491A-B85D-35E2B73995F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BOSS Layout</Template>
  <TotalTime>207</TotalTime>
  <Words>344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BOSS Layout</vt:lpstr>
      <vt:lpstr>Strategic Crime Analysis</vt:lpstr>
      <vt:lpstr>Strategic Crime Analysis</vt:lpstr>
      <vt:lpstr>What’s a long-term problem?</vt:lpstr>
      <vt:lpstr>PowerPoint Presentation</vt:lpstr>
      <vt:lpstr>PowerPoint Presentation</vt:lpstr>
      <vt:lpstr>PowerPoint Presentation</vt:lpstr>
      <vt:lpstr>Key Questions</vt:lpstr>
      <vt:lpstr>Key Questions</vt:lpstr>
      <vt:lpstr>Key Questions</vt:lpstr>
      <vt:lpstr>PowerPoint Presentation</vt:lpstr>
      <vt:lpstr>Finding Research Related to a Problem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Stone, Rebecca</dc:creator>
  <cp:lastModifiedBy>Stone, Rebecca</cp:lastModifiedBy>
  <cp:revision>15</cp:revision>
  <dcterms:created xsi:type="dcterms:W3CDTF">2019-03-27T17:58:11Z</dcterms:created>
  <dcterms:modified xsi:type="dcterms:W3CDTF">2019-03-27T21:49:09Z</dcterms:modified>
</cp:coreProperties>
</file>