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303" r:id="rId4"/>
    <p:sldId id="258" r:id="rId5"/>
    <p:sldId id="304" r:id="rId6"/>
    <p:sldId id="306" r:id="rId7"/>
    <p:sldId id="307" r:id="rId8"/>
    <p:sldId id="305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1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959"/>
    <a:srgbClr val="009999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2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ebecca_Stone\Dropbox\UML\44-397%20Crime%20Mapping%202015\Graph_Practic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ebecca_Stone\Dropbox\UML\44-397%20Crime%20Mapping%202015\Graph_Practic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Day-of-Week</a:t>
            </a:r>
            <a:r>
              <a:rPr lang="en-US" baseline="0"/>
              <a:t> Analysis: </a:t>
            </a:r>
          </a:p>
          <a:p>
            <a:pPr>
              <a:defRPr/>
            </a:pPr>
            <a:r>
              <a:rPr lang="en-US" baseline="0"/>
              <a:t>Convenience Store Robberies</a:t>
            </a:r>
            <a:endParaRPr lang="en-US"/>
          </a:p>
        </c:rich>
      </c:tx>
      <c:overlay val="0"/>
    </c:title>
    <c:autoTitleDeleted val="0"/>
    <c:plotArea>
      <c:layout/>
      <c:areaChart>
        <c:grouping val="standard"/>
        <c:varyColors val="0"/>
        <c:ser>
          <c:idx val="0"/>
          <c:order val="0"/>
          <c:cat>
            <c:strRef>
              <c:f>Sheet1!$Q$2:$Q$8</c:f>
              <c:strCache>
                <c:ptCount val="7"/>
                <c:pt idx="0">
                  <c:v>SUN</c:v>
                </c:pt>
                <c:pt idx="1">
                  <c:v>MON</c:v>
                </c:pt>
                <c:pt idx="2">
                  <c:v>TUE</c:v>
                </c:pt>
                <c:pt idx="3">
                  <c:v>WED</c:v>
                </c:pt>
                <c:pt idx="4">
                  <c:v>THU</c:v>
                </c:pt>
                <c:pt idx="5">
                  <c:v>FRI</c:v>
                </c:pt>
                <c:pt idx="6">
                  <c:v>SAT</c:v>
                </c:pt>
              </c:strCache>
            </c:strRef>
          </c:cat>
          <c:val>
            <c:numRef>
              <c:f>Sheet1!$R$2:$R$8</c:f>
              <c:numCache>
                <c:formatCode>General</c:formatCode>
                <c:ptCount val="7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0</c:v>
                </c:pt>
                <c:pt idx="4">
                  <c:v>3</c:v>
                </c:pt>
                <c:pt idx="5">
                  <c:v>1</c:v>
                </c:pt>
                <c:pt idx="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1D-4867-84EF-2AC4BEA782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2066432"/>
        <c:axId val="142067968"/>
      </c:areaChart>
      <c:catAx>
        <c:axId val="1420664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42067968"/>
        <c:crosses val="autoZero"/>
        <c:auto val="1"/>
        <c:lblAlgn val="ctr"/>
        <c:lblOffset val="100"/>
        <c:noMultiLvlLbl val="0"/>
      </c:catAx>
      <c:valAx>
        <c:axId val="14206796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Incidents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42066432"/>
        <c:crosses val="autoZero"/>
        <c:crossBetween val="midCat"/>
      </c:valAx>
    </c:plotArea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Time-of-Day Analysis:</a:t>
            </a:r>
          </a:p>
          <a:p>
            <a:pPr>
              <a:defRPr/>
            </a:pPr>
            <a:r>
              <a:rPr lang="en-US"/>
              <a:t>Convenience Store Robberies</a:t>
            </a:r>
          </a:p>
        </c:rich>
      </c:tx>
      <c:overlay val="0"/>
    </c:title>
    <c:autoTitleDeleted val="0"/>
    <c:plotArea>
      <c:layout/>
      <c:areaChart>
        <c:grouping val="standard"/>
        <c:varyColors val="0"/>
        <c:ser>
          <c:idx val="0"/>
          <c:order val="0"/>
          <c:cat>
            <c:strRef>
              <c:f>Sheet1!$V$2:$V$25</c:f>
              <c:strCache>
                <c:ptCount val="24"/>
                <c:pt idx="0">
                  <c:v>0000-0059 HRS</c:v>
                </c:pt>
                <c:pt idx="1">
                  <c:v>0100-0159 HRS</c:v>
                </c:pt>
                <c:pt idx="2">
                  <c:v>0200-0259 HRS</c:v>
                </c:pt>
                <c:pt idx="3">
                  <c:v>0300-0359 HRS</c:v>
                </c:pt>
                <c:pt idx="4">
                  <c:v>0400-0459 HRS</c:v>
                </c:pt>
                <c:pt idx="5">
                  <c:v>0500-0559 HRS</c:v>
                </c:pt>
                <c:pt idx="6">
                  <c:v>0600-0659 HRS</c:v>
                </c:pt>
                <c:pt idx="7">
                  <c:v>0700-0759 HRS</c:v>
                </c:pt>
                <c:pt idx="8">
                  <c:v>0800-0859 HRS</c:v>
                </c:pt>
                <c:pt idx="9">
                  <c:v>0900-0959 HRS</c:v>
                </c:pt>
                <c:pt idx="10">
                  <c:v>1000-1059 HRS</c:v>
                </c:pt>
                <c:pt idx="11">
                  <c:v>1100-1159 HRS</c:v>
                </c:pt>
                <c:pt idx="12">
                  <c:v>1200-1259 HRS</c:v>
                </c:pt>
                <c:pt idx="13">
                  <c:v>1300-1359 HRS</c:v>
                </c:pt>
                <c:pt idx="14">
                  <c:v>1400-1459 HRS</c:v>
                </c:pt>
                <c:pt idx="15">
                  <c:v>1500-1559 HRS</c:v>
                </c:pt>
                <c:pt idx="16">
                  <c:v>1600-1659 HRS</c:v>
                </c:pt>
                <c:pt idx="17">
                  <c:v>1700-1759 HRS</c:v>
                </c:pt>
                <c:pt idx="18">
                  <c:v>1800-1859 HRS</c:v>
                </c:pt>
                <c:pt idx="19">
                  <c:v>1900-1959 HRS</c:v>
                </c:pt>
                <c:pt idx="20">
                  <c:v>2000-2059 HRS</c:v>
                </c:pt>
                <c:pt idx="21">
                  <c:v>2100-2159 HRS</c:v>
                </c:pt>
                <c:pt idx="22">
                  <c:v>2200-2259 HRS</c:v>
                </c:pt>
                <c:pt idx="23">
                  <c:v>2300-2359 HRS</c:v>
                </c:pt>
              </c:strCache>
            </c:strRef>
          </c:cat>
          <c:val>
            <c:numRef>
              <c:f>Sheet1!$W$2:$W$25</c:f>
              <c:numCache>
                <c:formatCode>General</c:formatCode>
                <c:ptCount val="24"/>
                <c:pt idx="1">
                  <c:v>2</c:v>
                </c:pt>
                <c:pt idx="3">
                  <c:v>1</c:v>
                </c:pt>
                <c:pt idx="12">
                  <c:v>1</c:v>
                </c:pt>
                <c:pt idx="15">
                  <c:v>2</c:v>
                </c:pt>
                <c:pt idx="17">
                  <c:v>1</c:v>
                </c:pt>
                <c:pt idx="20">
                  <c:v>2</c:v>
                </c:pt>
                <c:pt idx="21">
                  <c:v>2</c:v>
                </c:pt>
                <c:pt idx="22">
                  <c:v>1</c:v>
                </c:pt>
                <c:pt idx="2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AA-4240-AC33-E4B56D3CFA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1702272"/>
        <c:axId val="161703808"/>
      </c:areaChart>
      <c:catAx>
        <c:axId val="1617022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61703808"/>
        <c:crosses val="autoZero"/>
        <c:auto val="1"/>
        <c:lblAlgn val="ctr"/>
        <c:lblOffset val="100"/>
        <c:noMultiLvlLbl val="0"/>
      </c:catAx>
      <c:valAx>
        <c:axId val="16170380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Incidents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61702272"/>
        <c:crosses val="autoZero"/>
        <c:crossBetween val="midCat"/>
      </c:valAx>
    </c:plotArea>
    <c:plotVisOnly val="1"/>
    <c:dispBlanksAs val="zero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D501A-8165-4AC8-8FF4-020908A1D1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B9A6EA-8659-4838-B63C-E6508F4AB0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DF98C3-C522-44F0-90C3-2705E2917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44DA4-D2D5-420B-9AEF-C695CB0BF9FC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CE281F-AB79-4C7F-8DED-5E5A25E28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E23F9-9399-43C0-A0F3-179AB9371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B4091-8B36-47C5-A5D5-357F5C472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553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600F5-6742-4688-871A-0AB857134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A5AE96-2945-427E-8FA2-8516CDD4FB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1F9557-7710-4DA5-852D-F311CFE24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44DA4-D2D5-420B-9AEF-C695CB0BF9FC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F2A53-0DE3-4CDA-A0C8-2CC33A431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DF0D9-9F48-4B80-A747-84F3DDE35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B4091-8B36-47C5-A5D5-357F5C472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659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81E1EA-BCC1-4876-A63A-2DE12C657E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B06584-7EAC-4FFC-82A6-4D78A15DEC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A5FD5-5F70-4A04-A447-409D8A6F5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44DA4-D2D5-420B-9AEF-C695CB0BF9FC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8C4B14-0C51-4E1B-88D9-A595E2AF5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337A0-85A4-485F-B9F1-BA4DAFD7F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B4091-8B36-47C5-A5D5-357F5C472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441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CA878-BBAE-4670-BA16-11D1260F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230" y="22860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8BCBA-B793-47AB-8870-7A6A82ECE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7378" y="1818406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69669-5A43-4DA5-9C25-A4121202E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44DA4-D2D5-420B-9AEF-C695CB0BF9FC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06343-E7EE-405F-88E6-1816A5404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30096-B2B1-4048-BC5B-D5D5D6B41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B4091-8B36-47C5-A5D5-357F5C472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150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04D50-4AAC-4946-90EF-8BF335F36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79E2BA-926F-4814-8C73-C9FD82A67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453CA-944A-4458-8D22-0ADD32E90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44DA4-D2D5-420B-9AEF-C695CB0BF9FC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F7B4D-A2AE-4738-A629-D6B68ED85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8BA4A-12B8-4E70-8A7B-BD8A2DBE0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B4091-8B36-47C5-A5D5-357F5C472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008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A0208-15C3-443D-9B67-2F5B917E8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483" y="22578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1A57A-93F3-4434-B040-94A5ACC1CE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BFB5E2-0FD5-4415-A69B-34B02DB452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A61A37-7F66-4E16-88C9-69B9A9151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44DA4-D2D5-420B-9AEF-C695CB0BF9FC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DCCAD4-ECB2-4286-896B-52CA65E49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89C284-65BE-4DE7-BF34-DDF71EAD5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B4091-8B36-47C5-A5D5-357F5C472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53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81245-4686-4BB4-A31F-2D4872983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071" y="27225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C8B747-56A1-4BAD-A22E-C10A23B12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1FC9E-C3E1-4F4D-BA98-0366148646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BCF4BA-BA04-4879-8E29-E423C9D375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052E21-84D6-453C-BBB4-7BBC0BF7A4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1693B7-0EDD-4407-94CB-CF27C3EBA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44DA4-D2D5-420B-9AEF-C695CB0BF9FC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AD9EC9-1C72-4331-9C4D-4018A2A45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26B25A-0920-48FC-8482-B4A38EAE2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B4091-8B36-47C5-A5D5-357F5C472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497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D44FA-1054-4B2F-80C4-AF0439D1E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977" y="24435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A31E5E-EB04-474A-977B-CB5C2E388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44DA4-D2D5-420B-9AEF-C695CB0BF9FC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4D406B-DF22-4BAA-B453-72FAA376B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E0A7FF-4610-46B0-96F3-724E5D4CF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B4091-8B36-47C5-A5D5-357F5C472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9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DFBA8B-298C-441F-80D0-42F43BDEE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44DA4-D2D5-420B-9AEF-C695CB0BF9FC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39C61A-EDAD-45D4-A2A7-79714F44E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C8B9E1-34BE-41F5-9510-A2CDF99A8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B4091-8B36-47C5-A5D5-357F5C472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207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0E21A-6F6B-4CEF-9CE9-30DCE5443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2CAE1-35BA-42B8-9549-49FFF16FC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C663CD-B8DA-42E7-854C-E5B3FAE8CA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534F63-C4E1-4C2E-A297-9BB2EF10E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44DA4-D2D5-420B-9AEF-C695CB0BF9FC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BA3911-53B0-4989-B7D1-4F796E9F5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F19035-0EB8-43D0-8922-68373767D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B4091-8B36-47C5-A5D5-357F5C472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344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881C1-6B75-4A39-9772-F5A3D77FA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CB3A67-29EE-4662-BB11-318274EBCF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2AD303-3DB5-467A-BC57-CCED9DDF59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5E8689-BF22-4301-8534-D16C24830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44DA4-D2D5-420B-9AEF-C695CB0BF9FC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EF527C-B23A-4312-9710-DA3DFEF5F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19234E-C97F-4285-98B2-037113982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B4091-8B36-47C5-A5D5-357F5C472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76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D98291-300D-4A82-9E50-10F4A6197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098" y="2357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E5C475-7B35-4D2B-8E85-548940D11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8970" y="178315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6F963-9E15-4B1B-BC09-C89CF26E69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44DA4-D2D5-420B-9AEF-C695CB0BF9FC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7BC824-4199-4999-93A4-39017A2402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BF689C-9246-4A60-A022-131BE0AFC4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B4091-8B36-47C5-A5D5-357F5C472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68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0C60F-4DDD-4425-B478-9391981166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Candara" panose="020E0502030303020204" pitchFamily="34" charset="0"/>
              </a:rPr>
              <a:t>Tactical Crime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1A3D65-90A6-45F3-89F3-93B2AAD833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Candara" panose="020E0502030303020204" pitchFamily="34" charset="0"/>
              </a:rPr>
              <a:t>Textbook Ch. 8 – 11</a:t>
            </a:r>
          </a:p>
          <a:p>
            <a:r>
              <a:rPr lang="en-US" dirty="0">
                <a:latin typeface="Candara" panose="020E0502030303020204" pitchFamily="34" charset="0"/>
              </a:rPr>
              <a:t>Week 10</a:t>
            </a:r>
          </a:p>
        </p:txBody>
      </p:sp>
    </p:spTree>
    <p:extLst>
      <p:ext uri="{BB962C8B-B14F-4D97-AF65-F5344CB8AC3E}">
        <p14:creationId xmlns:p14="http://schemas.microsoft.com/office/powerpoint/2010/main" val="3451562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2EF397A-C9A2-4D7D-BD1E-9A24C6FABA71}"/>
              </a:ext>
            </a:extLst>
          </p:cNvPr>
          <p:cNvSpPr/>
          <p:nvPr/>
        </p:nvSpPr>
        <p:spPr>
          <a:xfrm>
            <a:off x="684363" y="948906"/>
            <a:ext cx="2579298" cy="2579298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EA3371-3871-473A-8D3C-1A7E05E761C9}"/>
              </a:ext>
            </a:extLst>
          </p:cNvPr>
          <p:cNvSpPr/>
          <p:nvPr/>
        </p:nvSpPr>
        <p:spPr>
          <a:xfrm>
            <a:off x="3416061" y="948906"/>
            <a:ext cx="2579298" cy="25792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4E982F-BA0E-49B0-81E6-90DD15AE1A72}"/>
              </a:ext>
            </a:extLst>
          </p:cNvPr>
          <p:cNvSpPr/>
          <p:nvPr/>
        </p:nvSpPr>
        <p:spPr>
          <a:xfrm>
            <a:off x="6147759" y="948906"/>
            <a:ext cx="2579298" cy="257929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DB263C-0E21-4F4C-9606-C39F66149B39}"/>
              </a:ext>
            </a:extLst>
          </p:cNvPr>
          <p:cNvSpPr/>
          <p:nvPr/>
        </p:nvSpPr>
        <p:spPr>
          <a:xfrm>
            <a:off x="8879457" y="948906"/>
            <a:ext cx="2579298" cy="257929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B2D340-611E-407E-A7BA-9A840926BDB4}"/>
              </a:ext>
            </a:extLst>
          </p:cNvPr>
          <p:cNvSpPr/>
          <p:nvPr/>
        </p:nvSpPr>
        <p:spPr>
          <a:xfrm>
            <a:off x="2126412" y="3735238"/>
            <a:ext cx="2579298" cy="25792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19FEFA-AE8A-48D2-8FE4-0C3F74E6719C}"/>
              </a:ext>
            </a:extLst>
          </p:cNvPr>
          <p:cNvSpPr/>
          <p:nvPr/>
        </p:nvSpPr>
        <p:spPr>
          <a:xfrm>
            <a:off x="4858110" y="3735238"/>
            <a:ext cx="2579298" cy="257929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8244C8-1894-4C9D-AADF-851669EAC856}"/>
              </a:ext>
            </a:extLst>
          </p:cNvPr>
          <p:cNvSpPr/>
          <p:nvPr/>
        </p:nvSpPr>
        <p:spPr>
          <a:xfrm>
            <a:off x="7589808" y="3735238"/>
            <a:ext cx="2579298" cy="2579298"/>
          </a:xfrm>
          <a:prstGeom prst="rect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74BC03-A08A-4E25-9EFA-FAFC733E8302}"/>
              </a:ext>
            </a:extLst>
          </p:cNvPr>
          <p:cNvSpPr txBox="1"/>
          <p:nvPr/>
        </p:nvSpPr>
        <p:spPr>
          <a:xfrm>
            <a:off x="871268" y="1910425"/>
            <a:ext cx="2147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ndara" panose="020E0502030303020204" pitchFamily="34" charset="0"/>
              </a:rPr>
              <a:t>SERIES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D2B970-92DF-4E42-B1B0-2AE5059A9531}"/>
              </a:ext>
            </a:extLst>
          </p:cNvPr>
          <p:cNvSpPr txBox="1"/>
          <p:nvPr/>
        </p:nvSpPr>
        <p:spPr>
          <a:xfrm>
            <a:off x="3631721" y="1120676"/>
            <a:ext cx="21479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ndara" panose="020E0502030303020204" pitchFamily="34" charset="0"/>
              </a:rPr>
              <a:t>A type of series, high frequency of activity within short time frame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A1DFC1-3386-4DA4-85A1-FFE354A475C8}"/>
              </a:ext>
            </a:extLst>
          </p:cNvPr>
          <p:cNvSpPr txBox="1"/>
          <p:nvPr/>
        </p:nvSpPr>
        <p:spPr>
          <a:xfrm>
            <a:off x="6363419" y="1642377"/>
            <a:ext cx="2147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ndara" panose="020E0502030303020204" pitchFamily="34" charset="0"/>
              </a:rPr>
              <a:t>HOT PREY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FF77FD-D658-4976-9686-A8E718CAEA3D}"/>
              </a:ext>
            </a:extLst>
          </p:cNvPr>
          <p:cNvSpPr txBox="1"/>
          <p:nvPr/>
        </p:nvSpPr>
        <p:spPr>
          <a:xfrm>
            <a:off x="9095117" y="1633425"/>
            <a:ext cx="2147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ndara" panose="020E0502030303020204" pitchFamily="34" charset="0"/>
              </a:rPr>
              <a:t>HOT SPOT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4BED91-8D4F-4692-8508-FC048FF5A5A2}"/>
              </a:ext>
            </a:extLst>
          </p:cNvPr>
          <p:cNvSpPr txBox="1"/>
          <p:nvPr/>
        </p:nvSpPr>
        <p:spPr>
          <a:xfrm>
            <a:off x="2342072" y="4424720"/>
            <a:ext cx="2147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ndara" panose="020E0502030303020204" pitchFamily="34" charset="0"/>
              </a:rPr>
              <a:t>HOT SETTING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59194A-BAD5-4110-BC33-009F802F4A13}"/>
              </a:ext>
            </a:extLst>
          </p:cNvPr>
          <p:cNvSpPr txBox="1"/>
          <p:nvPr/>
        </p:nvSpPr>
        <p:spPr>
          <a:xfrm>
            <a:off x="5073770" y="4424720"/>
            <a:ext cx="2147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ndara" panose="020E0502030303020204" pitchFamily="34" charset="0"/>
              </a:rPr>
              <a:t>HOT PLACE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6BEE783-0BCF-43A4-9465-F547FE050419}"/>
              </a:ext>
            </a:extLst>
          </p:cNvPr>
          <p:cNvSpPr txBox="1"/>
          <p:nvPr/>
        </p:nvSpPr>
        <p:spPr>
          <a:xfrm>
            <a:off x="7805468" y="4424720"/>
            <a:ext cx="2147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ndara" panose="020E0502030303020204" pitchFamily="34" charset="0"/>
              </a:rPr>
              <a:t>HOT PRODUCT</a:t>
            </a:r>
          </a:p>
        </p:txBody>
      </p:sp>
    </p:spTree>
    <p:extLst>
      <p:ext uri="{BB962C8B-B14F-4D97-AF65-F5344CB8AC3E}">
        <p14:creationId xmlns:p14="http://schemas.microsoft.com/office/powerpoint/2010/main" val="1449392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2EF397A-C9A2-4D7D-BD1E-9A24C6FABA71}"/>
              </a:ext>
            </a:extLst>
          </p:cNvPr>
          <p:cNvSpPr/>
          <p:nvPr/>
        </p:nvSpPr>
        <p:spPr>
          <a:xfrm>
            <a:off x="684363" y="948906"/>
            <a:ext cx="2579298" cy="2579298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EA3371-3871-473A-8D3C-1A7E05E761C9}"/>
              </a:ext>
            </a:extLst>
          </p:cNvPr>
          <p:cNvSpPr/>
          <p:nvPr/>
        </p:nvSpPr>
        <p:spPr>
          <a:xfrm>
            <a:off x="3416061" y="948906"/>
            <a:ext cx="2579298" cy="25792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4E982F-BA0E-49B0-81E6-90DD15AE1A72}"/>
              </a:ext>
            </a:extLst>
          </p:cNvPr>
          <p:cNvSpPr/>
          <p:nvPr/>
        </p:nvSpPr>
        <p:spPr>
          <a:xfrm>
            <a:off x="6147759" y="948906"/>
            <a:ext cx="2579298" cy="257929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DB263C-0E21-4F4C-9606-C39F66149B39}"/>
              </a:ext>
            </a:extLst>
          </p:cNvPr>
          <p:cNvSpPr/>
          <p:nvPr/>
        </p:nvSpPr>
        <p:spPr>
          <a:xfrm>
            <a:off x="8879457" y="948906"/>
            <a:ext cx="2579298" cy="257929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B2D340-611E-407E-A7BA-9A840926BDB4}"/>
              </a:ext>
            </a:extLst>
          </p:cNvPr>
          <p:cNvSpPr/>
          <p:nvPr/>
        </p:nvSpPr>
        <p:spPr>
          <a:xfrm>
            <a:off x="2126412" y="3735238"/>
            <a:ext cx="2579298" cy="25792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19FEFA-AE8A-48D2-8FE4-0C3F74E6719C}"/>
              </a:ext>
            </a:extLst>
          </p:cNvPr>
          <p:cNvSpPr/>
          <p:nvPr/>
        </p:nvSpPr>
        <p:spPr>
          <a:xfrm>
            <a:off x="4858110" y="3735238"/>
            <a:ext cx="2579298" cy="257929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8244C8-1894-4C9D-AADF-851669EAC856}"/>
              </a:ext>
            </a:extLst>
          </p:cNvPr>
          <p:cNvSpPr/>
          <p:nvPr/>
        </p:nvSpPr>
        <p:spPr>
          <a:xfrm>
            <a:off x="7589808" y="3735238"/>
            <a:ext cx="2579298" cy="2579298"/>
          </a:xfrm>
          <a:prstGeom prst="rect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74BC03-A08A-4E25-9EFA-FAFC733E8302}"/>
              </a:ext>
            </a:extLst>
          </p:cNvPr>
          <p:cNvSpPr txBox="1"/>
          <p:nvPr/>
        </p:nvSpPr>
        <p:spPr>
          <a:xfrm>
            <a:off x="871268" y="1910425"/>
            <a:ext cx="2147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ndara" panose="020E0502030303020204" pitchFamily="34" charset="0"/>
              </a:rPr>
              <a:t>SERIES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D2B970-92DF-4E42-B1B0-2AE5059A9531}"/>
              </a:ext>
            </a:extLst>
          </p:cNvPr>
          <p:cNvSpPr txBox="1"/>
          <p:nvPr/>
        </p:nvSpPr>
        <p:spPr>
          <a:xfrm>
            <a:off x="3631721" y="1910425"/>
            <a:ext cx="2147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ndara" panose="020E0502030303020204" pitchFamily="34" charset="0"/>
              </a:rPr>
              <a:t>SPREE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A1DFC1-3386-4DA4-85A1-FFE354A475C8}"/>
              </a:ext>
            </a:extLst>
          </p:cNvPr>
          <p:cNvSpPr txBox="1"/>
          <p:nvPr/>
        </p:nvSpPr>
        <p:spPr>
          <a:xfrm>
            <a:off x="6147759" y="1264093"/>
            <a:ext cx="25792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ndara" panose="020E0502030303020204" pitchFamily="34" charset="0"/>
              </a:rPr>
              <a:t>Group of crimes (same or different offenders) involving similar victims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FF77FD-D658-4976-9686-A8E718CAEA3D}"/>
              </a:ext>
            </a:extLst>
          </p:cNvPr>
          <p:cNvSpPr txBox="1"/>
          <p:nvPr/>
        </p:nvSpPr>
        <p:spPr>
          <a:xfrm>
            <a:off x="9095117" y="1633425"/>
            <a:ext cx="2147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ndara" panose="020E0502030303020204" pitchFamily="34" charset="0"/>
              </a:rPr>
              <a:t>HOT SPOT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4BED91-8D4F-4692-8508-FC048FF5A5A2}"/>
              </a:ext>
            </a:extLst>
          </p:cNvPr>
          <p:cNvSpPr txBox="1"/>
          <p:nvPr/>
        </p:nvSpPr>
        <p:spPr>
          <a:xfrm>
            <a:off x="2342072" y="4424720"/>
            <a:ext cx="2147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ndara" panose="020E0502030303020204" pitchFamily="34" charset="0"/>
              </a:rPr>
              <a:t>HOT SETTING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59194A-BAD5-4110-BC33-009F802F4A13}"/>
              </a:ext>
            </a:extLst>
          </p:cNvPr>
          <p:cNvSpPr txBox="1"/>
          <p:nvPr/>
        </p:nvSpPr>
        <p:spPr>
          <a:xfrm>
            <a:off x="5073770" y="4424720"/>
            <a:ext cx="2147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ndara" panose="020E0502030303020204" pitchFamily="34" charset="0"/>
              </a:rPr>
              <a:t>HOT PLACE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6BEE783-0BCF-43A4-9465-F547FE050419}"/>
              </a:ext>
            </a:extLst>
          </p:cNvPr>
          <p:cNvSpPr txBox="1"/>
          <p:nvPr/>
        </p:nvSpPr>
        <p:spPr>
          <a:xfrm>
            <a:off x="7805468" y="4424720"/>
            <a:ext cx="2147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ndara" panose="020E0502030303020204" pitchFamily="34" charset="0"/>
              </a:rPr>
              <a:t>HOT PRODUCT</a:t>
            </a:r>
          </a:p>
        </p:txBody>
      </p:sp>
    </p:spTree>
    <p:extLst>
      <p:ext uri="{BB962C8B-B14F-4D97-AF65-F5344CB8AC3E}">
        <p14:creationId xmlns:p14="http://schemas.microsoft.com/office/powerpoint/2010/main" val="1703683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2EF397A-C9A2-4D7D-BD1E-9A24C6FABA71}"/>
              </a:ext>
            </a:extLst>
          </p:cNvPr>
          <p:cNvSpPr/>
          <p:nvPr/>
        </p:nvSpPr>
        <p:spPr>
          <a:xfrm>
            <a:off x="684363" y="948906"/>
            <a:ext cx="2579298" cy="2579298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EA3371-3871-473A-8D3C-1A7E05E761C9}"/>
              </a:ext>
            </a:extLst>
          </p:cNvPr>
          <p:cNvSpPr/>
          <p:nvPr/>
        </p:nvSpPr>
        <p:spPr>
          <a:xfrm>
            <a:off x="3416061" y="948906"/>
            <a:ext cx="2579298" cy="25792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4E982F-BA0E-49B0-81E6-90DD15AE1A72}"/>
              </a:ext>
            </a:extLst>
          </p:cNvPr>
          <p:cNvSpPr/>
          <p:nvPr/>
        </p:nvSpPr>
        <p:spPr>
          <a:xfrm>
            <a:off x="6147759" y="948906"/>
            <a:ext cx="2579298" cy="257929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DB263C-0E21-4F4C-9606-C39F66149B39}"/>
              </a:ext>
            </a:extLst>
          </p:cNvPr>
          <p:cNvSpPr/>
          <p:nvPr/>
        </p:nvSpPr>
        <p:spPr>
          <a:xfrm>
            <a:off x="8879457" y="948906"/>
            <a:ext cx="2579298" cy="257929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B2D340-611E-407E-A7BA-9A840926BDB4}"/>
              </a:ext>
            </a:extLst>
          </p:cNvPr>
          <p:cNvSpPr/>
          <p:nvPr/>
        </p:nvSpPr>
        <p:spPr>
          <a:xfrm>
            <a:off x="2126412" y="3735238"/>
            <a:ext cx="2579298" cy="25792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19FEFA-AE8A-48D2-8FE4-0C3F74E6719C}"/>
              </a:ext>
            </a:extLst>
          </p:cNvPr>
          <p:cNvSpPr/>
          <p:nvPr/>
        </p:nvSpPr>
        <p:spPr>
          <a:xfrm>
            <a:off x="4858110" y="3735238"/>
            <a:ext cx="2579298" cy="257929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8244C8-1894-4C9D-AADF-851669EAC856}"/>
              </a:ext>
            </a:extLst>
          </p:cNvPr>
          <p:cNvSpPr/>
          <p:nvPr/>
        </p:nvSpPr>
        <p:spPr>
          <a:xfrm>
            <a:off x="7589808" y="3735238"/>
            <a:ext cx="2579298" cy="2579298"/>
          </a:xfrm>
          <a:prstGeom prst="rect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74BC03-A08A-4E25-9EFA-FAFC733E8302}"/>
              </a:ext>
            </a:extLst>
          </p:cNvPr>
          <p:cNvSpPr txBox="1"/>
          <p:nvPr/>
        </p:nvSpPr>
        <p:spPr>
          <a:xfrm>
            <a:off x="871268" y="1910425"/>
            <a:ext cx="2147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ndara" panose="020E0502030303020204" pitchFamily="34" charset="0"/>
              </a:rPr>
              <a:t>SERIES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D2B970-92DF-4E42-B1B0-2AE5059A9531}"/>
              </a:ext>
            </a:extLst>
          </p:cNvPr>
          <p:cNvSpPr txBox="1"/>
          <p:nvPr/>
        </p:nvSpPr>
        <p:spPr>
          <a:xfrm>
            <a:off x="3631721" y="1910425"/>
            <a:ext cx="2147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ndara" panose="020E0502030303020204" pitchFamily="34" charset="0"/>
              </a:rPr>
              <a:t>SPREE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A1DFC1-3386-4DA4-85A1-FFE354A475C8}"/>
              </a:ext>
            </a:extLst>
          </p:cNvPr>
          <p:cNvSpPr txBox="1"/>
          <p:nvPr/>
        </p:nvSpPr>
        <p:spPr>
          <a:xfrm>
            <a:off x="6363419" y="1642377"/>
            <a:ext cx="2147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ndara" panose="020E0502030303020204" pitchFamily="34" charset="0"/>
              </a:rPr>
              <a:t>HOT PREY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4BED91-8D4F-4692-8508-FC048FF5A5A2}"/>
              </a:ext>
            </a:extLst>
          </p:cNvPr>
          <p:cNvSpPr txBox="1"/>
          <p:nvPr/>
        </p:nvSpPr>
        <p:spPr>
          <a:xfrm>
            <a:off x="2342072" y="4424720"/>
            <a:ext cx="2147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ndara" panose="020E0502030303020204" pitchFamily="34" charset="0"/>
              </a:rPr>
              <a:t>HOT SETTING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59194A-BAD5-4110-BC33-009F802F4A13}"/>
              </a:ext>
            </a:extLst>
          </p:cNvPr>
          <p:cNvSpPr txBox="1"/>
          <p:nvPr/>
        </p:nvSpPr>
        <p:spPr>
          <a:xfrm>
            <a:off x="5073770" y="4424720"/>
            <a:ext cx="2147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ndara" panose="020E0502030303020204" pitchFamily="34" charset="0"/>
              </a:rPr>
              <a:t>HOT PLACE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6BEE783-0BCF-43A4-9465-F547FE050419}"/>
              </a:ext>
            </a:extLst>
          </p:cNvPr>
          <p:cNvSpPr txBox="1"/>
          <p:nvPr/>
        </p:nvSpPr>
        <p:spPr>
          <a:xfrm>
            <a:off x="7805468" y="4424720"/>
            <a:ext cx="2147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ndara" panose="020E0502030303020204" pitchFamily="34" charset="0"/>
              </a:rPr>
              <a:t>HOT PRODUCT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989C0D-40FF-4BDE-A0DF-2540F60722C1}"/>
              </a:ext>
            </a:extLst>
          </p:cNvPr>
          <p:cNvSpPr txBox="1"/>
          <p:nvPr/>
        </p:nvSpPr>
        <p:spPr>
          <a:xfrm>
            <a:off x="9095117" y="1079427"/>
            <a:ext cx="21479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ndara" panose="020E0502030303020204" pitchFamily="34" charset="0"/>
              </a:rPr>
              <a:t>Group of crimes (same or different offenders) within close proximity</a:t>
            </a:r>
          </a:p>
        </p:txBody>
      </p:sp>
    </p:spTree>
    <p:extLst>
      <p:ext uri="{BB962C8B-B14F-4D97-AF65-F5344CB8AC3E}">
        <p14:creationId xmlns:p14="http://schemas.microsoft.com/office/powerpoint/2010/main" val="313937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2EF397A-C9A2-4D7D-BD1E-9A24C6FABA71}"/>
              </a:ext>
            </a:extLst>
          </p:cNvPr>
          <p:cNvSpPr/>
          <p:nvPr/>
        </p:nvSpPr>
        <p:spPr>
          <a:xfrm>
            <a:off x="684363" y="948906"/>
            <a:ext cx="2579298" cy="2579298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EA3371-3871-473A-8D3C-1A7E05E761C9}"/>
              </a:ext>
            </a:extLst>
          </p:cNvPr>
          <p:cNvSpPr/>
          <p:nvPr/>
        </p:nvSpPr>
        <p:spPr>
          <a:xfrm>
            <a:off x="3416061" y="948906"/>
            <a:ext cx="2579298" cy="25792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4E982F-BA0E-49B0-81E6-90DD15AE1A72}"/>
              </a:ext>
            </a:extLst>
          </p:cNvPr>
          <p:cNvSpPr/>
          <p:nvPr/>
        </p:nvSpPr>
        <p:spPr>
          <a:xfrm>
            <a:off x="6147759" y="948906"/>
            <a:ext cx="2579298" cy="257929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DB263C-0E21-4F4C-9606-C39F66149B39}"/>
              </a:ext>
            </a:extLst>
          </p:cNvPr>
          <p:cNvSpPr/>
          <p:nvPr/>
        </p:nvSpPr>
        <p:spPr>
          <a:xfrm>
            <a:off x="8879457" y="948906"/>
            <a:ext cx="2579298" cy="257929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B2D340-611E-407E-A7BA-9A840926BDB4}"/>
              </a:ext>
            </a:extLst>
          </p:cNvPr>
          <p:cNvSpPr/>
          <p:nvPr/>
        </p:nvSpPr>
        <p:spPr>
          <a:xfrm>
            <a:off x="2126412" y="3735238"/>
            <a:ext cx="2579298" cy="25792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19FEFA-AE8A-48D2-8FE4-0C3F74E6719C}"/>
              </a:ext>
            </a:extLst>
          </p:cNvPr>
          <p:cNvSpPr/>
          <p:nvPr/>
        </p:nvSpPr>
        <p:spPr>
          <a:xfrm>
            <a:off x="4858110" y="3735238"/>
            <a:ext cx="2579298" cy="257929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8244C8-1894-4C9D-AADF-851669EAC856}"/>
              </a:ext>
            </a:extLst>
          </p:cNvPr>
          <p:cNvSpPr/>
          <p:nvPr/>
        </p:nvSpPr>
        <p:spPr>
          <a:xfrm>
            <a:off x="7589808" y="3735238"/>
            <a:ext cx="2579298" cy="2579298"/>
          </a:xfrm>
          <a:prstGeom prst="rect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74BC03-A08A-4E25-9EFA-FAFC733E8302}"/>
              </a:ext>
            </a:extLst>
          </p:cNvPr>
          <p:cNvSpPr txBox="1"/>
          <p:nvPr/>
        </p:nvSpPr>
        <p:spPr>
          <a:xfrm>
            <a:off x="871268" y="1910425"/>
            <a:ext cx="2147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ndara" panose="020E0502030303020204" pitchFamily="34" charset="0"/>
              </a:rPr>
              <a:t>SERIES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D2B970-92DF-4E42-B1B0-2AE5059A9531}"/>
              </a:ext>
            </a:extLst>
          </p:cNvPr>
          <p:cNvSpPr txBox="1"/>
          <p:nvPr/>
        </p:nvSpPr>
        <p:spPr>
          <a:xfrm>
            <a:off x="3631721" y="1910425"/>
            <a:ext cx="2147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ndara" panose="020E0502030303020204" pitchFamily="34" charset="0"/>
              </a:rPr>
              <a:t>SPREE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A1DFC1-3386-4DA4-85A1-FFE354A475C8}"/>
              </a:ext>
            </a:extLst>
          </p:cNvPr>
          <p:cNvSpPr txBox="1"/>
          <p:nvPr/>
        </p:nvSpPr>
        <p:spPr>
          <a:xfrm>
            <a:off x="6363419" y="1642377"/>
            <a:ext cx="2147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ndara" panose="020E0502030303020204" pitchFamily="34" charset="0"/>
              </a:rPr>
              <a:t>HOT PREY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FF77FD-D658-4976-9686-A8E718CAEA3D}"/>
              </a:ext>
            </a:extLst>
          </p:cNvPr>
          <p:cNvSpPr txBox="1"/>
          <p:nvPr/>
        </p:nvSpPr>
        <p:spPr>
          <a:xfrm>
            <a:off x="9095117" y="1633425"/>
            <a:ext cx="2147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ndara" panose="020E0502030303020204" pitchFamily="34" charset="0"/>
              </a:rPr>
              <a:t>HOT SPOT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4BED91-8D4F-4692-8508-FC048FF5A5A2}"/>
              </a:ext>
            </a:extLst>
          </p:cNvPr>
          <p:cNvSpPr txBox="1"/>
          <p:nvPr/>
        </p:nvSpPr>
        <p:spPr>
          <a:xfrm>
            <a:off x="2094063" y="4055388"/>
            <a:ext cx="26439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ndara" panose="020E0502030303020204" pitchFamily="34" charset="0"/>
              </a:rPr>
              <a:t>Group of crimes occurring in same type of place, e.g. convenience stores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59194A-BAD5-4110-BC33-009F802F4A13}"/>
              </a:ext>
            </a:extLst>
          </p:cNvPr>
          <p:cNvSpPr txBox="1"/>
          <p:nvPr/>
        </p:nvSpPr>
        <p:spPr>
          <a:xfrm>
            <a:off x="5073770" y="4424720"/>
            <a:ext cx="2147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ndara" panose="020E0502030303020204" pitchFamily="34" charset="0"/>
              </a:rPr>
              <a:t>HOT PLACE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6BEE783-0BCF-43A4-9465-F547FE050419}"/>
              </a:ext>
            </a:extLst>
          </p:cNvPr>
          <p:cNvSpPr txBox="1"/>
          <p:nvPr/>
        </p:nvSpPr>
        <p:spPr>
          <a:xfrm>
            <a:off x="7805468" y="4424720"/>
            <a:ext cx="2147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ndara" panose="020E0502030303020204" pitchFamily="34" charset="0"/>
              </a:rPr>
              <a:t>HOT PRODUCT</a:t>
            </a:r>
          </a:p>
        </p:txBody>
      </p:sp>
    </p:spTree>
    <p:extLst>
      <p:ext uri="{BB962C8B-B14F-4D97-AF65-F5344CB8AC3E}">
        <p14:creationId xmlns:p14="http://schemas.microsoft.com/office/powerpoint/2010/main" val="2532521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2EF397A-C9A2-4D7D-BD1E-9A24C6FABA71}"/>
              </a:ext>
            </a:extLst>
          </p:cNvPr>
          <p:cNvSpPr/>
          <p:nvPr/>
        </p:nvSpPr>
        <p:spPr>
          <a:xfrm>
            <a:off x="684363" y="948906"/>
            <a:ext cx="2579298" cy="2579298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EA3371-3871-473A-8D3C-1A7E05E761C9}"/>
              </a:ext>
            </a:extLst>
          </p:cNvPr>
          <p:cNvSpPr/>
          <p:nvPr/>
        </p:nvSpPr>
        <p:spPr>
          <a:xfrm>
            <a:off x="3416061" y="948906"/>
            <a:ext cx="2579298" cy="25792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4E982F-BA0E-49B0-81E6-90DD15AE1A72}"/>
              </a:ext>
            </a:extLst>
          </p:cNvPr>
          <p:cNvSpPr/>
          <p:nvPr/>
        </p:nvSpPr>
        <p:spPr>
          <a:xfrm>
            <a:off x="6147759" y="948906"/>
            <a:ext cx="2579298" cy="257929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DB263C-0E21-4F4C-9606-C39F66149B39}"/>
              </a:ext>
            </a:extLst>
          </p:cNvPr>
          <p:cNvSpPr/>
          <p:nvPr/>
        </p:nvSpPr>
        <p:spPr>
          <a:xfrm>
            <a:off x="8879457" y="948906"/>
            <a:ext cx="2579298" cy="257929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B2D340-611E-407E-A7BA-9A840926BDB4}"/>
              </a:ext>
            </a:extLst>
          </p:cNvPr>
          <p:cNvSpPr/>
          <p:nvPr/>
        </p:nvSpPr>
        <p:spPr>
          <a:xfrm>
            <a:off x="2126412" y="3735238"/>
            <a:ext cx="2579298" cy="25792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19FEFA-AE8A-48D2-8FE4-0C3F74E6719C}"/>
              </a:ext>
            </a:extLst>
          </p:cNvPr>
          <p:cNvSpPr/>
          <p:nvPr/>
        </p:nvSpPr>
        <p:spPr>
          <a:xfrm>
            <a:off x="4858110" y="3735238"/>
            <a:ext cx="2579298" cy="257929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8244C8-1894-4C9D-AADF-851669EAC856}"/>
              </a:ext>
            </a:extLst>
          </p:cNvPr>
          <p:cNvSpPr/>
          <p:nvPr/>
        </p:nvSpPr>
        <p:spPr>
          <a:xfrm>
            <a:off x="7589808" y="3735238"/>
            <a:ext cx="2579298" cy="2579298"/>
          </a:xfrm>
          <a:prstGeom prst="rect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74BC03-A08A-4E25-9EFA-FAFC733E8302}"/>
              </a:ext>
            </a:extLst>
          </p:cNvPr>
          <p:cNvSpPr txBox="1"/>
          <p:nvPr/>
        </p:nvSpPr>
        <p:spPr>
          <a:xfrm>
            <a:off x="871268" y="1910425"/>
            <a:ext cx="2147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ndara" panose="020E0502030303020204" pitchFamily="34" charset="0"/>
              </a:rPr>
              <a:t>SERIES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D2B970-92DF-4E42-B1B0-2AE5059A9531}"/>
              </a:ext>
            </a:extLst>
          </p:cNvPr>
          <p:cNvSpPr txBox="1"/>
          <p:nvPr/>
        </p:nvSpPr>
        <p:spPr>
          <a:xfrm>
            <a:off x="3631721" y="1910425"/>
            <a:ext cx="2147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ndara" panose="020E0502030303020204" pitchFamily="34" charset="0"/>
              </a:rPr>
              <a:t>SPREE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A1DFC1-3386-4DA4-85A1-FFE354A475C8}"/>
              </a:ext>
            </a:extLst>
          </p:cNvPr>
          <p:cNvSpPr txBox="1"/>
          <p:nvPr/>
        </p:nvSpPr>
        <p:spPr>
          <a:xfrm>
            <a:off x="6363419" y="1642377"/>
            <a:ext cx="2147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ndara" panose="020E0502030303020204" pitchFamily="34" charset="0"/>
              </a:rPr>
              <a:t>HOT PREY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FF77FD-D658-4976-9686-A8E718CAEA3D}"/>
              </a:ext>
            </a:extLst>
          </p:cNvPr>
          <p:cNvSpPr txBox="1"/>
          <p:nvPr/>
        </p:nvSpPr>
        <p:spPr>
          <a:xfrm>
            <a:off x="9095117" y="1633425"/>
            <a:ext cx="2147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ndara" panose="020E0502030303020204" pitchFamily="34" charset="0"/>
              </a:rPr>
              <a:t>HOT SPOT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4BED91-8D4F-4692-8508-FC048FF5A5A2}"/>
              </a:ext>
            </a:extLst>
          </p:cNvPr>
          <p:cNvSpPr txBox="1"/>
          <p:nvPr/>
        </p:nvSpPr>
        <p:spPr>
          <a:xfrm>
            <a:off x="2342072" y="4424720"/>
            <a:ext cx="2147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ndara" panose="020E0502030303020204" pitchFamily="34" charset="0"/>
              </a:rPr>
              <a:t>HOT SETTING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59194A-BAD5-4110-BC33-009F802F4A13}"/>
              </a:ext>
            </a:extLst>
          </p:cNvPr>
          <p:cNvSpPr txBox="1"/>
          <p:nvPr/>
        </p:nvSpPr>
        <p:spPr>
          <a:xfrm>
            <a:off x="4889740" y="4055388"/>
            <a:ext cx="25160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ndara" panose="020E0502030303020204" pitchFamily="34" charset="0"/>
              </a:rPr>
              <a:t>Group of similar crimes committed at the same location, e.g. one movie theater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6BEE783-0BCF-43A4-9465-F547FE050419}"/>
              </a:ext>
            </a:extLst>
          </p:cNvPr>
          <p:cNvSpPr txBox="1"/>
          <p:nvPr/>
        </p:nvSpPr>
        <p:spPr>
          <a:xfrm>
            <a:off x="7805468" y="4424720"/>
            <a:ext cx="2147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ndara" panose="020E0502030303020204" pitchFamily="34" charset="0"/>
              </a:rPr>
              <a:t>HOT PRODUCT</a:t>
            </a:r>
          </a:p>
        </p:txBody>
      </p:sp>
    </p:spTree>
    <p:extLst>
      <p:ext uri="{BB962C8B-B14F-4D97-AF65-F5344CB8AC3E}">
        <p14:creationId xmlns:p14="http://schemas.microsoft.com/office/powerpoint/2010/main" val="490267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2EF397A-C9A2-4D7D-BD1E-9A24C6FABA71}"/>
              </a:ext>
            </a:extLst>
          </p:cNvPr>
          <p:cNvSpPr/>
          <p:nvPr/>
        </p:nvSpPr>
        <p:spPr>
          <a:xfrm>
            <a:off x="684363" y="948906"/>
            <a:ext cx="2579298" cy="2579298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EA3371-3871-473A-8D3C-1A7E05E761C9}"/>
              </a:ext>
            </a:extLst>
          </p:cNvPr>
          <p:cNvSpPr/>
          <p:nvPr/>
        </p:nvSpPr>
        <p:spPr>
          <a:xfrm>
            <a:off x="3416061" y="948906"/>
            <a:ext cx="2579298" cy="25792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4E982F-BA0E-49B0-81E6-90DD15AE1A72}"/>
              </a:ext>
            </a:extLst>
          </p:cNvPr>
          <p:cNvSpPr/>
          <p:nvPr/>
        </p:nvSpPr>
        <p:spPr>
          <a:xfrm>
            <a:off x="6147759" y="948906"/>
            <a:ext cx="2579298" cy="257929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DB263C-0E21-4F4C-9606-C39F66149B39}"/>
              </a:ext>
            </a:extLst>
          </p:cNvPr>
          <p:cNvSpPr/>
          <p:nvPr/>
        </p:nvSpPr>
        <p:spPr>
          <a:xfrm>
            <a:off x="8879457" y="948906"/>
            <a:ext cx="2579298" cy="257929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B2D340-611E-407E-A7BA-9A840926BDB4}"/>
              </a:ext>
            </a:extLst>
          </p:cNvPr>
          <p:cNvSpPr/>
          <p:nvPr/>
        </p:nvSpPr>
        <p:spPr>
          <a:xfrm>
            <a:off x="2126412" y="3735238"/>
            <a:ext cx="2579298" cy="25792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19FEFA-AE8A-48D2-8FE4-0C3F74E6719C}"/>
              </a:ext>
            </a:extLst>
          </p:cNvPr>
          <p:cNvSpPr/>
          <p:nvPr/>
        </p:nvSpPr>
        <p:spPr>
          <a:xfrm>
            <a:off x="4858110" y="3735238"/>
            <a:ext cx="2579298" cy="257929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8244C8-1894-4C9D-AADF-851669EAC856}"/>
              </a:ext>
            </a:extLst>
          </p:cNvPr>
          <p:cNvSpPr/>
          <p:nvPr/>
        </p:nvSpPr>
        <p:spPr>
          <a:xfrm>
            <a:off x="7589808" y="3735238"/>
            <a:ext cx="2579298" cy="2579298"/>
          </a:xfrm>
          <a:prstGeom prst="rect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74BC03-A08A-4E25-9EFA-FAFC733E8302}"/>
              </a:ext>
            </a:extLst>
          </p:cNvPr>
          <p:cNvSpPr txBox="1"/>
          <p:nvPr/>
        </p:nvSpPr>
        <p:spPr>
          <a:xfrm>
            <a:off x="871268" y="1910425"/>
            <a:ext cx="2147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ndara" panose="020E0502030303020204" pitchFamily="34" charset="0"/>
              </a:rPr>
              <a:t>SERIES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D2B970-92DF-4E42-B1B0-2AE5059A9531}"/>
              </a:ext>
            </a:extLst>
          </p:cNvPr>
          <p:cNvSpPr txBox="1"/>
          <p:nvPr/>
        </p:nvSpPr>
        <p:spPr>
          <a:xfrm>
            <a:off x="3631721" y="1910425"/>
            <a:ext cx="2147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ndara" panose="020E0502030303020204" pitchFamily="34" charset="0"/>
              </a:rPr>
              <a:t>SPREE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A1DFC1-3386-4DA4-85A1-FFE354A475C8}"/>
              </a:ext>
            </a:extLst>
          </p:cNvPr>
          <p:cNvSpPr txBox="1"/>
          <p:nvPr/>
        </p:nvSpPr>
        <p:spPr>
          <a:xfrm>
            <a:off x="6363419" y="1642377"/>
            <a:ext cx="2147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ndara" panose="020E0502030303020204" pitchFamily="34" charset="0"/>
              </a:rPr>
              <a:t>HOT PREY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FF77FD-D658-4976-9686-A8E718CAEA3D}"/>
              </a:ext>
            </a:extLst>
          </p:cNvPr>
          <p:cNvSpPr txBox="1"/>
          <p:nvPr/>
        </p:nvSpPr>
        <p:spPr>
          <a:xfrm>
            <a:off x="9095117" y="1633425"/>
            <a:ext cx="2147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ndara" panose="020E0502030303020204" pitchFamily="34" charset="0"/>
              </a:rPr>
              <a:t>HOT SPOT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4BED91-8D4F-4692-8508-FC048FF5A5A2}"/>
              </a:ext>
            </a:extLst>
          </p:cNvPr>
          <p:cNvSpPr txBox="1"/>
          <p:nvPr/>
        </p:nvSpPr>
        <p:spPr>
          <a:xfrm>
            <a:off x="2342072" y="4424720"/>
            <a:ext cx="2147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ndara" panose="020E0502030303020204" pitchFamily="34" charset="0"/>
              </a:rPr>
              <a:t>HOT SETTING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59194A-BAD5-4110-BC33-009F802F4A13}"/>
              </a:ext>
            </a:extLst>
          </p:cNvPr>
          <p:cNvSpPr txBox="1"/>
          <p:nvPr/>
        </p:nvSpPr>
        <p:spPr>
          <a:xfrm>
            <a:off x="5073770" y="4424720"/>
            <a:ext cx="2147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ndara" panose="020E0502030303020204" pitchFamily="34" charset="0"/>
              </a:rPr>
              <a:t>HOT PLACE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6BEE783-0BCF-43A4-9465-F547FE050419}"/>
              </a:ext>
            </a:extLst>
          </p:cNvPr>
          <p:cNvSpPr txBox="1"/>
          <p:nvPr/>
        </p:nvSpPr>
        <p:spPr>
          <a:xfrm>
            <a:off x="7749397" y="4055388"/>
            <a:ext cx="22601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ndara" panose="020E0502030303020204" pitchFamily="34" charset="0"/>
              </a:rPr>
              <a:t>Group of crimes targeting a specific type of property, e.g. car GPSs</a:t>
            </a:r>
          </a:p>
        </p:txBody>
      </p:sp>
    </p:spTree>
    <p:extLst>
      <p:ext uri="{BB962C8B-B14F-4D97-AF65-F5344CB8AC3E}">
        <p14:creationId xmlns:p14="http://schemas.microsoft.com/office/powerpoint/2010/main" val="3139603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CB9B4-02A4-4488-8564-20749BBC4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Candara" panose="020E0502030303020204" pitchFamily="34" charset="0"/>
              </a:rPr>
              <a:t>Person and Property Crime Patterns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4C016-D857-4F70-A8A8-42F1E149E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595959"/>
                </a:solidFill>
                <a:latin typeface="Candara" panose="020E0502030303020204" pitchFamily="34" charset="0"/>
              </a:rPr>
              <a:t>Persons crimes: </a:t>
            </a:r>
            <a:r>
              <a:rPr lang="en-US" dirty="0">
                <a:solidFill>
                  <a:srgbClr val="595959"/>
                </a:solidFill>
                <a:latin typeface="Candara" panose="020E0502030303020204" pitchFamily="34" charset="0"/>
              </a:rPr>
              <a:t>crimes where people are the targets</a:t>
            </a:r>
          </a:p>
          <a:p>
            <a:pPr marL="0" indent="0">
              <a:buNone/>
            </a:pPr>
            <a:r>
              <a:rPr lang="en-US" dirty="0">
                <a:solidFill>
                  <a:srgbClr val="595959"/>
                </a:solidFill>
                <a:latin typeface="Candara" panose="020E0502030303020204" pitchFamily="34" charset="0"/>
              </a:rPr>
              <a:t>	Assault, homicide, robbery, sexual assault (</a:t>
            </a:r>
            <a:r>
              <a:rPr lang="en-US" dirty="0" err="1">
                <a:solidFill>
                  <a:srgbClr val="595959"/>
                </a:solidFill>
                <a:latin typeface="Candara" panose="020E0502030303020204" pitchFamily="34" charset="0"/>
              </a:rPr>
              <a:t>inc.</a:t>
            </a:r>
            <a:r>
              <a:rPr lang="en-US" dirty="0">
                <a:solidFill>
                  <a:srgbClr val="595959"/>
                </a:solidFill>
                <a:latin typeface="Candara" panose="020E0502030303020204" pitchFamily="34" charset="0"/>
              </a:rPr>
              <a:t> indecent 	exposure), etc.</a:t>
            </a:r>
          </a:p>
          <a:p>
            <a:pPr marL="0" indent="0">
              <a:buNone/>
            </a:pPr>
            <a:endParaRPr lang="en-US" dirty="0">
              <a:solidFill>
                <a:srgbClr val="595959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595959"/>
                </a:solidFill>
                <a:latin typeface="Candara" panose="020E0502030303020204" pitchFamily="34" charset="0"/>
              </a:rPr>
              <a:t>Property crimes: </a:t>
            </a:r>
            <a:r>
              <a:rPr lang="en-US" dirty="0">
                <a:solidFill>
                  <a:srgbClr val="595959"/>
                </a:solidFill>
                <a:latin typeface="Candara" panose="020E0502030303020204" pitchFamily="34" charset="0"/>
              </a:rPr>
              <a:t>crimes where property/objects are the targets</a:t>
            </a:r>
          </a:p>
          <a:p>
            <a:pPr marL="0" indent="0">
              <a:buNone/>
            </a:pPr>
            <a:r>
              <a:rPr lang="en-US" dirty="0">
                <a:solidFill>
                  <a:srgbClr val="595959"/>
                </a:solidFill>
                <a:latin typeface="Candara" panose="020E0502030303020204" pitchFamily="34" charset="0"/>
              </a:rPr>
              <a:t>	Theft from a vehicle, auto theft, residential and commercial 	burglary, etc.</a:t>
            </a:r>
          </a:p>
        </p:txBody>
      </p:sp>
    </p:spTree>
    <p:extLst>
      <p:ext uri="{BB962C8B-B14F-4D97-AF65-F5344CB8AC3E}">
        <p14:creationId xmlns:p14="http://schemas.microsoft.com/office/powerpoint/2010/main" val="1962412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496D4-53BF-4799-A5C6-ECF413EAF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230" y="228600"/>
            <a:ext cx="6295845" cy="1325563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Candara" panose="020E0502030303020204" pitchFamily="34" charset="0"/>
              </a:rPr>
              <a:t>Potential Responses to Short-Term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36AA1-FC19-4A16-9770-93F48FC83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7378" y="1904670"/>
            <a:ext cx="6011173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Directed patrol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" dirty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Field contacts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00" dirty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Surveillance</a:t>
            </a:r>
          </a:p>
          <a:p>
            <a:pPr marL="0" indent="0">
              <a:lnSpc>
                <a:spcPct val="100000"/>
              </a:lnSpc>
              <a:buNone/>
            </a:pPr>
            <a:endParaRPr lang="en-US" sz="600" dirty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Sting/bait operations</a:t>
            </a:r>
          </a:p>
          <a:p>
            <a:pPr marL="0" indent="0">
              <a:lnSpc>
                <a:spcPct val="100000"/>
              </a:lnSpc>
              <a:buNone/>
            </a:pPr>
            <a:endParaRPr lang="en-US" sz="400" dirty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Investigation across cases in pattern</a:t>
            </a:r>
          </a:p>
          <a:p>
            <a:pPr marL="0" indent="0">
              <a:lnSpc>
                <a:spcPct val="100000"/>
              </a:lnSpc>
              <a:buNone/>
            </a:pPr>
            <a:endParaRPr lang="en-US" sz="500" dirty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Contacting victims</a:t>
            </a:r>
          </a:p>
          <a:p>
            <a:pPr marL="0" indent="0">
              <a:lnSpc>
                <a:spcPct val="100000"/>
              </a:lnSpc>
              <a:buNone/>
            </a:pPr>
            <a:endParaRPr lang="en-US" sz="500" dirty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Providing information to public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C04C34-1586-4D2A-8856-89B961B514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16" r="14702"/>
          <a:stretch/>
        </p:blipFill>
        <p:spPr>
          <a:xfrm>
            <a:off x="6731479" y="0"/>
            <a:ext cx="54605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5149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A6CC3-CB9D-47E2-BF97-07EF28B78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Candara" panose="020E0502030303020204" pitchFamily="34" charset="0"/>
              </a:rPr>
              <a:t>Time-of-Day and Day-of-Week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E6AF8-F87F-4DF0-BCCD-DDBF4FB89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895" y="1818406"/>
            <a:ext cx="559710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595959"/>
                </a:solidFill>
                <a:latin typeface="Candara" panose="020E0502030303020204" pitchFamily="34" charset="0"/>
              </a:rPr>
              <a:t>Creating graphs of crime series data to quickly determine which hours of the day and which days of the week are the most likely for crime</a:t>
            </a:r>
          </a:p>
          <a:p>
            <a:pPr marL="0" indent="0">
              <a:buNone/>
            </a:pPr>
            <a:endParaRPr lang="en-US" sz="1100" dirty="0">
              <a:solidFill>
                <a:srgbClr val="595959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i="1" dirty="0">
                <a:solidFill>
                  <a:srgbClr val="595959"/>
                </a:solidFill>
                <a:latin typeface="Candara" panose="020E0502030303020204" pitchFamily="34" charset="0"/>
              </a:rPr>
              <a:t>(Can also be performed for strategic analysis of long-term crime problems, using much more data!)</a:t>
            </a:r>
          </a:p>
          <a:p>
            <a:pPr marL="0" indent="0">
              <a:buNone/>
            </a:pPr>
            <a:endParaRPr lang="en-US" sz="1050" dirty="0">
              <a:solidFill>
                <a:srgbClr val="595959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595959"/>
                </a:solidFill>
                <a:latin typeface="Candara" panose="020E0502030303020204" pitchFamily="34" charset="0"/>
              </a:rPr>
              <a:t>Two graphs of this type must be included in your </a:t>
            </a:r>
            <a:r>
              <a:rPr lang="en-US" dirty="0">
                <a:solidFill>
                  <a:srgbClr val="7030A0"/>
                </a:solidFill>
                <a:latin typeface="Candara" panose="020E0502030303020204" pitchFamily="34" charset="0"/>
              </a:rPr>
              <a:t>final project</a:t>
            </a:r>
            <a:r>
              <a:rPr lang="en-US" dirty="0">
                <a:solidFill>
                  <a:srgbClr val="595959"/>
                </a:solidFill>
                <a:latin typeface="Candara" panose="020E0502030303020204" pitchFamily="34" charset="0"/>
              </a:rPr>
              <a:t>!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0E9E368-119C-4CE6-8461-77E5DC7E38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3277882"/>
              </p:ext>
            </p:extLst>
          </p:nvPr>
        </p:nvGraphicFramePr>
        <p:xfrm>
          <a:off x="7096664" y="121460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3304FD4-2B4A-4519-89F4-D662325A86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3016083"/>
              </p:ext>
            </p:extLst>
          </p:nvPr>
        </p:nvGraphicFramePr>
        <p:xfrm>
          <a:off x="7096664" y="399407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96657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650AC-6805-44BE-9B01-E9012C7A4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7030A0"/>
                </a:solidFill>
                <a:latin typeface="Candara" panose="020E0502030303020204" pitchFamily="34" charset="0"/>
              </a:rPr>
              <a:t>Topics covered…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8B7F9-75B5-495B-BCEC-E0D2D4CC0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595959"/>
                </a:solidFill>
                <a:latin typeface="Candara" panose="020E0502030303020204" pitchFamily="34" charset="0"/>
              </a:rPr>
              <a:t>Ch. 8: </a:t>
            </a:r>
            <a:r>
              <a:rPr lang="en-US" dirty="0">
                <a:solidFill>
                  <a:srgbClr val="595959"/>
                </a:solidFill>
                <a:latin typeface="Candara" panose="020E0502030303020204" pitchFamily="34" charset="0"/>
              </a:rPr>
              <a:t>Repeat Incidents and Tactical Data Collections</a:t>
            </a:r>
          </a:p>
          <a:p>
            <a:pPr marL="0" indent="0">
              <a:buNone/>
            </a:pPr>
            <a:endParaRPr lang="en-US" dirty="0">
              <a:solidFill>
                <a:srgbClr val="595959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595959"/>
                </a:solidFill>
                <a:latin typeface="Candara" panose="020E0502030303020204" pitchFamily="34" charset="0"/>
              </a:rPr>
              <a:t>Ch. 9: </a:t>
            </a:r>
            <a:r>
              <a:rPr lang="en-US" dirty="0">
                <a:solidFill>
                  <a:srgbClr val="595959"/>
                </a:solidFill>
                <a:latin typeface="Candara" panose="020E0502030303020204" pitchFamily="34" charset="0"/>
              </a:rPr>
              <a:t>Pattern Identification Process</a:t>
            </a:r>
          </a:p>
          <a:p>
            <a:pPr marL="0" indent="0">
              <a:buNone/>
            </a:pPr>
            <a:endParaRPr lang="en-US" dirty="0">
              <a:solidFill>
                <a:srgbClr val="595959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595959"/>
                </a:solidFill>
                <a:latin typeface="Candara" panose="020E0502030303020204" pitchFamily="34" charset="0"/>
              </a:rPr>
              <a:t>Ch. 10: </a:t>
            </a:r>
            <a:r>
              <a:rPr lang="en-US" dirty="0">
                <a:solidFill>
                  <a:srgbClr val="595959"/>
                </a:solidFill>
                <a:latin typeface="Candara" panose="020E0502030303020204" pitchFamily="34" charset="0"/>
              </a:rPr>
              <a:t>Identifying Meaningful and Useful Patterns</a:t>
            </a:r>
          </a:p>
          <a:p>
            <a:pPr marL="0" indent="0">
              <a:buNone/>
            </a:pPr>
            <a:endParaRPr lang="en-US" dirty="0">
              <a:solidFill>
                <a:srgbClr val="595959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595959"/>
                </a:solidFill>
                <a:latin typeface="Candara" panose="020E0502030303020204" pitchFamily="34" charset="0"/>
              </a:rPr>
              <a:t>Ch. 11: </a:t>
            </a:r>
            <a:r>
              <a:rPr lang="en-US" dirty="0">
                <a:solidFill>
                  <a:srgbClr val="595959"/>
                </a:solidFill>
                <a:latin typeface="Candara" panose="020E0502030303020204" pitchFamily="34" charset="0"/>
              </a:rPr>
              <a:t>Describing and Disseminating Known Patterns</a:t>
            </a:r>
          </a:p>
        </p:txBody>
      </p:sp>
    </p:spTree>
    <p:extLst>
      <p:ext uri="{BB962C8B-B14F-4D97-AF65-F5344CB8AC3E}">
        <p14:creationId xmlns:p14="http://schemas.microsoft.com/office/powerpoint/2010/main" val="3787345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DFC99-9504-45F7-8C81-2C70A2249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640" y="21796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Candara" panose="020E0502030303020204" pitchFamily="34" charset="0"/>
              </a:rPr>
              <a:t>Tactical Crime Analysis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503638-7E6A-4472-8BCC-9ECCC9C00F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49"/>
          <a:stretch/>
        </p:blipFill>
        <p:spPr>
          <a:xfrm>
            <a:off x="5853151" y="0"/>
            <a:ext cx="633884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5E92EE-1175-42D0-9730-680534E67D35}"/>
              </a:ext>
            </a:extLst>
          </p:cNvPr>
          <p:cNvSpPr txBox="1"/>
          <p:nvPr/>
        </p:nvSpPr>
        <p:spPr>
          <a:xfrm>
            <a:off x="845216" y="1919176"/>
            <a:ext cx="500793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The study of recent criminal incidents or series of incidents.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How, when, and where the activity occurred.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Short-term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development of patrol and investigative priorities.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6944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A015F-C426-4DEE-A58A-F345805A0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Candara" panose="020E0502030303020204" pitchFamily="34" charset="0"/>
              </a:rPr>
              <a:t>Pattern Identification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18B32-2B4D-4269-90AA-856F2D9450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595959"/>
                </a:solidFill>
                <a:latin typeface="Candara" panose="020E0502030303020204" pitchFamily="34" charset="0"/>
              </a:rPr>
              <a:t>The first goal of tactical crime analysis is </a:t>
            </a:r>
            <a:r>
              <a:rPr lang="en-US" b="1" i="1" dirty="0">
                <a:solidFill>
                  <a:srgbClr val="595959"/>
                </a:solidFill>
                <a:latin typeface="Candara" panose="020E0502030303020204" pitchFamily="34" charset="0"/>
              </a:rPr>
              <a:t>pattern identification</a:t>
            </a:r>
          </a:p>
          <a:p>
            <a:pPr marL="0" indent="0">
              <a:buNone/>
            </a:pPr>
            <a:r>
              <a:rPr lang="en-US" i="1" dirty="0">
                <a:solidFill>
                  <a:srgbClr val="595959"/>
                </a:solidFill>
                <a:latin typeface="Candara" panose="020E0502030303020204" pitchFamily="34" charset="0"/>
              </a:rPr>
              <a:t>	</a:t>
            </a:r>
            <a:r>
              <a:rPr lang="en-US" dirty="0">
                <a:solidFill>
                  <a:srgbClr val="595959"/>
                </a:solidFill>
                <a:latin typeface="Candara" panose="020E0502030303020204" pitchFamily="34" charset="0"/>
              </a:rPr>
              <a:t>Linking crimes by type, modus operandi (</a:t>
            </a:r>
            <a:r>
              <a:rPr lang="en-US" b="1" dirty="0">
                <a:solidFill>
                  <a:srgbClr val="595959"/>
                </a:solidFill>
                <a:latin typeface="Candara" panose="020E0502030303020204" pitchFamily="34" charset="0"/>
              </a:rPr>
              <a:t>MO</a:t>
            </a:r>
            <a:r>
              <a:rPr lang="en-US" dirty="0">
                <a:solidFill>
                  <a:srgbClr val="595959"/>
                </a:solidFill>
                <a:latin typeface="Candara" panose="020E0502030303020204" pitchFamily="34" charset="0"/>
              </a:rPr>
              <a:t>), person and 	vehicle characteristics, etc.</a:t>
            </a:r>
          </a:p>
          <a:p>
            <a:pPr marL="0" indent="0">
              <a:buNone/>
            </a:pPr>
            <a:endParaRPr lang="en-US" dirty="0">
              <a:solidFill>
                <a:srgbClr val="595959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595959"/>
                </a:solidFill>
                <a:latin typeface="Candara" panose="020E0502030303020204" pitchFamily="34" charset="0"/>
              </a:rPr>
              <a:t>MO: </a:t>
            </a:r>
            <a:r>
              <a:rPr lang="en-US" dirty="0">
                <a:solidFill>
                  <a:srgbClr val="595959"/>
                </a:solidFill>
                <a:latin typeface="Candara" panose="020E0502030303020204" pitchFamily="34" charset="0"/>
              </a:rPr>
              <a:t>the method of the crime (type of crime, how it was 	committed, where, and when)</a:t>
            </a:r>
          </a:p>
          <a:p>
            <a:pPr marL="0" indent="0">
              <a:buNone/>
            </a:pPr>
            <a:endParaRPr lang="en-US" dirty="0">
              <a:solidFill>
                <a:srgbClr val="595959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595959"/>
                </a:solidFill>
                <a:latin typeface="Candara" panose="020E0502030303020204" pitchFamily="34" charset="0"/>
              </a:rPr>
              <a:t>Repeat Incidents: </a:t>
            </a:r>
            <a:r>
              <a:rPr lang="en-US" dirty="0">
                <a:solidFill>
                  <a:srgbClr val="595959"/>
                </a:solidFill>
                <a:latin typeface="Candara" panose="020E0502030303020204" pitchFamily="34" charset="0"/>
              </a:rPr>
              <a:t>cluster of two or more incidents similar in nature, 	in same place or by same person(s)</a:t>
            </a:r>
            <a:endParaRPr lang="en-US" b="1" dirty="0">
              <a:solidFill>
                <a:srgbClr val="595959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633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6C74E-06EC-4C84-BA28-39BC890E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230" y="228600"/>
            <a:ext cx="6701286" cy="1325563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Candara" panose="020E0502030303020204" pitchFamily="34" charset="0"/>
              </a:rPr>
              <a:t>Pattern Identification: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5FD81-E40C-472B-88B4-FE1C664D2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717" y="1782762"/>
            <a:ext cx="6019799" cy="46956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595959"/>
                </a:solidFill>
                <a:latin typeface="Candara" panose="020E0502030303020204" pitchFamily="34" charset="0"/>
              </a:rPr>
              <a:t>Crime incident data: </a:t>
            </a:r>
            <a:r>
              <a:rPr lang="en-US" dirty="0">
                <a:solidFill>
                  <a:srgbClr val="595959"/>
                </a:solidFill>
                <a:latin typeface="Candara" panose="020E0502030303020204" pitchFamily="34" charset="0"/>
              </a:rPr>
              <a:t>calls-for-service or incident reports.</a:t>
            </a:r>
          </a:p>
          <a:p>
            <a:pPr marL="0" indent="0">
              <a:buNone/>
            </a:pPr>
            <a:endParaRPr lang="en-US" sz="500" dirty="0">
              <a:solidFill>
                <a:srgbClr val="595959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595959"/>
                </a:solidFill>
                <a:latin typeface="Candara" panose="020E0502030303020204" pitchFamily="34" charset="0"/>
              </a:rPr>
              <a:t>	May be </a:t>
            </a:r>
            <a:r>
              <a:rPr lang="en-US" b="1" dirty="0">
                <a:solidFill>
                  <a:srgbClr val="595959"/>
                </a:solidFill>
                <a:latin typeface="Candara" panose="020E0502030303020204" pitchFamily="34" charset="0"/>
              </a:rPr>
              <a:t>repeated calls </a:t>
            </a:r>
            <a:r>
              <a:rPr lang="en-US" dirty="0">
                <a:solidFill>
                  <a:srgbClr val="595959"/>
                </a:solidFill>
                <a:latin typeface="Candara" panose="020E0502030303020204" pitchFamily="34" charset="0"/>
              </a:rPr>
              <a:t>to same 	address/for same person, for 	similar complaints</a:t>
            </a:r>
          </a:p>
          <a:p>
            <a:pPr marL="0" indent="0">
              <a:buNone/>
            </a:pPr>
            <a:endParaRPr lang="en-US" sz="1050" dirty="0">
              <a:solidFill>
                <a:srgbClr val="595959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595959"/>
                </a:solidFill>
                <a:latin typeface="Candara" panose="020E0502030303020204" pitchFamily="34" charset="0"/>
              </a:rPr>
              <a:t>	</a:t>
            </a:r>
            <a:r>
              <a:rPr lang="en-US" b="1" dirty="0">
                <a:solidFill>
                  <a:srgbClr val="595959"/>
                </a:solidFill>
                <a:latin typeface="Candara" panose="020E0502030303020204" pitchFamily="34" charset="0"/>
              </a:rPr>
              <a:t>MO: </a:t>
            </a:r>
            <a:r>
              <a:rPr lang="en-US" dirty="0">
                <a:solidFill>
                  <a:srgbClr val="595959"/>
                </a:solidFill>
                <a:latin typeface="Candara" panose="020E0502030303020204" pitchFamily="34" charset="0"/>
              </a:rPr>
              <a:t>type of crime, point and 	method of entry, actions taken, 	weapon type, property taken, 	type of location, area, time of 	day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1EFAE8-A987-4523-8DAE-066E37A884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30014"/>
          <a:stretch/>
        </p:blipFill>
        <p:spPr>
          <a:xfrm>
            <a:off x="7076536" y="0"/>
            <a:ext cx="51154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565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6C74E-06EC-4C84-BA28-39BC890E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230" y="228600"/>
            <a:ext cx="6701286" cy="1325563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Candara" panose="020E0502030303020204" pitchFamily="34" charset="0"/>
              </a:rPr>
              <a:t>Pattern Identification: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5FD81-E40C-472B-88B4-FE1C664D2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717" y="1782763"/>
            <a:ext cx="6019799" cy="4971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595959"/>
                </a:solidFill>
                <a:latin typeface="Candara" panose="020E0502030303020204" pitchFamily="34" charset="0"/>
              </a:rPr>
              <a:t>Person data: </a:t>
            </a:r>
            <a:r>
              <a:rPr lang="en-US" dirty="0">
                <a:solidFill>
                  <a:srgbClr val="595959"/>
                </a:solidFill>
                <a:latin typeface="Candara" panose="020E0502030303020204" pitchFamily="34" charset="0"/>
              </a:rPr>
              <a:t>description and condition of the person involved (</a:t>
            </a:r>
            <a:r>
              <a:rPr lang="en-US" i="1" dirty="0">
                <a:solidFill>
                  <a:srgbClr val="595959"/>
                </a:solidFill>
                <a:latin typeface="Candara" panose="020E0502030303020204" pitchFamily="34" charset="0"/>
              </a:rPr>
              <a:t>not</a:t>
            </a:r>
            <a:r>
              <a:rPr lang="en-US" dirty="0">
                <a:solidFill>
                  <a:srgbClr val="595959"/>
                </a:solidFill>
                <a:latin typeface="Candara" panose="020E0502030303020204" pitchFamily="34" charset="0"/>
              </a:rPr>
              <a:t> their actions – that’s part of MO)</a:t>
            </a:r>
          </a:p>
          <a:p>
            <a:pPr marL="0" indent="0">
              <a:buNone/>
            </a:pPr>
            <a:r>
              <a:rPr lang="en-US" dirty="0">
                <a:solidFill>
                  <a:srgbClr val="595959"/>
                </a:solidFill>
                <a:latin typeface="Candara" panose="020E0502030303020204" pitchFamily="34" charset="0"/>
              </a:rPr>
              <a:t>	</a:t>
            </a:r>
            <a:r>
              <a:rPr lang="en-US" i="1" dirty="0">
                <a:solidFill>
                  <a:srgbClr val="7030A0"/>
                </a:solidFill>
                <a:latin typeface="Candara" panose="020E0502030303020204" pitchFamily="34" charset="0"/>
              </a:rPr>
              <a:t>Lead</a:t>
            </a:r>
            <a:r>
              <a:rPr lang="en-US" dirty="0">
                <a:solidFill>
                  <a:srgbClr val="595959"/>
                </a:solidFill>
                <a:latin typeface="Candara" panose="020E0502030303020204" pitchFamily="34" charset="0"/>
              </a:rPr>
              <a:t>, </a:t>
            </a:r>
            <a:r>
              <a:rPr lang="en-US" i="1" dirty="0">
                <a:solidFill>
                  <a:srgbClr val="7030A0"/>
                </a:solidFill>
                <a:latin typeface="Candara" panose="020E0502030303020204" pitchFamily="34" charset="0"/>
              </a:rPr>
              <a:t>suspect</a:t>
            </a:r>
            <a:r>
              <a:rPr lang="en-US" dirty="0">
                <a:solidFill>
                  <a:srgbClr val="595959"/>
                </a:solidFill>
                <a:latin typeface="Candara" panose="020E0502030303020204" pitchFamily="34" charset="0"/>
              </a:rPr>
              <a:t>, </a:t>
            </a:r>
            <a:r>
              <a:rPr lang="en-US" i="1" dirty="0">
                <a:solidFill>
                  <a:srgbClr val="7030A0"/>
                </a:solidFill>
                <a:latin typeface="Candara" panose="020E0502030303020204" pitchFamily="34" charset="0"/>
              </a:rPr>
              <a:t>known</a:t>
            </a:r>
            <a:r>
              <a:rPr lang="en-US" i="1" dirty="0">
                <a:solidFill>
                  <a:srgbClr val="595959"/>
                </a:solidFill>
                <a:latin typeface="Candara" panose="020E0502030303020204" pitchFamily="34" charset="0"/>
              </a:rPr>
              <a:t> </a:t>
            </a:r>
            <a:r>
              <a:rPr lang="en-US" i="1" dirty="0">
                <a:solidFill>
                  <a:srgbClr val="7030A0"/>
                </a:solidFill>
                <a:latin typeface="Candara" panose="020E0502030303020204" pitchFamily="34" charset="0"/>
              </a:rPr>
              <a:t>offender</a:t>
            </a:r>
            <a:r>
              <a:rPr lang="en-US" dirty="0">
                <a:solidFill>
                  <a:srgbClr val="595959"/>
                </a:solidFill>
                <a:latin typeface="Candara" panose="020E0502030303020204" pitchFamily="34" charset="0"/>
              </a:rPr>
              <a:t>, 	</a:t>
            </a:r>
            <a:r>
              <a:rPr lang="en-US" i="1" dirty="0">
                <a:solidFill>
                  <a:srgbClr val="7030A0"/>
                </a:solidFill>
                <a:latin typeface="Candara" panose="020E0502030303020204" pitchFamily="34" charset="0"/>
              </a:rPr>
              <a:t>victim</a:t>
            </a:r>
            <a:r>
              <a:rPr lang="en-US" dirty="0">
                <a:solidFill>
                  <a:srgbClr val="595959"/>
                </a:solidFill>
                <a:latin typeface="Candara" panose="020E0502030303020204" pitchFamily="34" charset="0"/>
              </a:rPr>
              <a:t>, or </a:t>
            </a:r>
            <a:r>
              <a:rPr lang="en-US" i="1" dirty="0">
                <a:solidFill>
                  <a:srgbClr val="7030A0"/>
                </a:solidFill>
                <a:latin typeface="Candara" panose="020E0502030303020204" pitchFamily="34" charset="0"/>
              </a:rPr>
              <a:t>witness</a:t>
            </a:r>
            <a:r>
              <a:rPr lang="en-US" dirty="0">
                <a:solidFill>
                  <a:srgbClr val="595959"/>
                </a:solidFill>
                <a:latin typeface="Candara" panose="020E0502030303020204" pitchFamily="34" charset="0"/>
              </a:rPr>
              <a:t>?</a:t>
            </a:r>
          </a:p>
          <a:p>
            <a:pPr marL="0" indent="0">
              <a:buNone/>
            </a:pPr>
            <a:endParaRPr lang="en-US" sz="300" dirty="0">
              <a:solidFill>
                <a:srgbClr val="595959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595959"/>
                </a:solidFill>
                <a:latin typeface="Candara" panose="020E0502030303020204" pitchFamily="34" charset="0"/>
              </a:rPr>
              <a:t>	Description</a:t>
            </a:r>
            <a:r>
              <a:rPr lang="en-US" dirty="0">
                <a:solidFill>
                  <a:srgbClr val="595959"/>
                </a:solidFill>
                <a:latin typeface="Candara" panose="020E0502030303020204" pitchFamily="34" charset="0"/>
              </a:rPr>
              <a:t>: static physical 	characteristics, e.g. race, height</a:t>
            </a:r>
          </a:p>
          <a:p>
            <a:pPr marL="0" indent="0">
              <a:buNone/>
            </a:pPr>
            <a:endParaRPr lang="en-US" sz="400" dirty="0">
              <a:solidFill>
                <a:srgbClr val="595959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595959"/>
                </a:solidFill>
                <a:latin typeface="Candara" panose="020E0502030303020204" pitchFamily="34" charset="0"/>
              </a:rPr>
              <a:t>	</a:t>
            </a:r>
            <a:r>
              <a:rPr lang="en-US" b="1" dirty="0">
                <a:solidFill>
                  <a:srgbClr val="595959"/>
                </a:solidFill>
                <a:latin typeface="Candara" panose="020E0502030303020204" pitchFamily="34" charset="0"/>
              </a:rPr>
              <a:t>Condition</a:t>
            </a:r>
            <a:r>
              <a:rPr lang="en-US" dirty="0">
                <a:solidFill>
                  <a:srgbClr val="595959"/>
                </a:solidFill>
                <a:latin typeface="Candara" panose="020E0502030303020204" pitchFamily="34" charset="0"/>
              </a:rPr>
              <a:t>: characteristics that 	may change quickly, e.g. hair 	color/length, grooming.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2EE543-5BCE-45AF-9A01-D12388309B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0" r="25012"/>
          <a:stretch/>
        </p:blipFill>
        <p:spPr>
          <a:xfrm>
            <a:off x="7395714" y="0"/>
            <a:ext cx="47962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028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6C74E-06EC-4C84-BA28-39BC890E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5913" y="189781"/>
            <a:ext cx="6701286" cy="1325563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Candara" panose="020E0502030303020204" pitchFamily="34" charset="0"/>
              </a:rPr>
              <a:t>Pattern Identification: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5FD81-E40C-472B-88B4-FE1C664D2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7400" y="1696499"/>
            <a:ext cx="6019799" cy="4971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595959"/>
                </a:solidFill>
                <a:latin typeface="Candara" panose="020E0502030303020204" pitchFamily="34" charset="0"/>
              </a:rPr>
              <a:t>Vehicle data: </a:t>
            </a:r>
          </a:p>
          <a:p>
            <a:pPr marL="0" indent="0">
              <a:buNone/>
            </a:pPr>
            <a:r>
              <a:rPr lang="en-US" dirty="0">
                <a:solidFill>
                  <a:srgbClr val="595959"/>
                </a:solidFill>
                <a:latin typeface="Candara" panose="020E0502030303020204" pitchFamily="34" charset="0"/>
              </a:rPr>
              <a:t>	</a:t>
            </a:r>
            <a:r>
              <a:rPr lang="en-US" b="1" dirty="0">
                <a:solidFill>
                  <a:srgbClr val="595959"/>
                </a:solidFill>
                <a:latin typeface="Candara" panose="020E0502030303020204" pitchFamily="34" charset="0"/>
              </a:rPr>
              <a:t>Official information: </a:t>
            </a:r>
            <a:r>
              <a:rPr lang="en-US" dirty="0">
                <a:solidFill>
                  <a:srgbClr val="595959"/>
                </a:solidFill>
                <a:latin typeface="Candara" panose="020E0502030303020204" pitchFamily="34" charset="0"/>
              </a:rPr>
              <a:t>VIN, </a:t>
            </a:r>
          </a:p>
          <a:p>
            <a:pPr marL="0" indent="0">
              <a:buNone/>
            </a:pPr>
            <a:r>
              <a:rPr lang="en-US" dirty="0">
                <a:solidFill>
                  <a:srgbClr val="595959"/>
                </a:solidFill>
                <a:latin typeface="Candara" panose="020E0502030303020204" pitchFamily="34" charset="0"/>
              </a:rPr>
              <a:t>	plate #, state of issue</a:t>
            </a:r>
          </a:p>
          <a:p>
            <a:pPr marL="0" indent="0">
              <a:buNone/>
            </a:pPr>
            <a:endParaRPr lang="en-US" sz="1200" dirty="0">
              <a:solidFill>
                <a:srgbClr val="595959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595959"/>
                </a:solidFill>
                <a:latin typeface="Candara" panose="020E0502030303020204" pitchFamily="34" charset="0"/>
              </a:rPr>
              <a:t>	</a:t>
            </a:r>
            <a:r>
              <a:rPr lang="en-US" b="1" dirty="0">
                <a:solidFill>
                  <a:srgbClr val="595959"/>
                </a:solidFill>
                <a:latin typeface="Candara" panose="020E0502030303020204" pitchFamily="34" charset="0"/>
              </a:rPr>
              <a:t>Physical description: </a:t>
            </a:r>
            <a:r>
              <a:rPr lang="en-US" dirty="0">
                <a:solidFill>
                  <a:srgbClr val="595959"/>
                </a:solidFill>
                <a:latin typeface="Candara" panose="020E0502030303020204" pitchFamily="34" charset="0"/>
              </a:rPr>
              <a:t>Make, 	model, style, color</a:t>
            </a:r>
          </a:p>
          <a:p>
            <a:pPr marL="0" indent="0">
              <a:buNone/>
            </a:pPr>
            <a:endParaRPr lang="en-US" sz="1200" dirty="0">
              <a:solidFill>
                <a:srgbClr val="595959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595959"/>
                </a:solidFill>
                <a:latin typeface="Candara" panose="020E0502030303020204" pitchFamily="34" charset="0"/>
              </a:rPr>
              <a:t>	</a:t>
            </a:r>
            <a:r>
              <a:rPr lang="en-US" b="1" dirty="0">
                <a:solidFill>
                  <a:srgbClr val="595959"/>
                </a:solidFill>
                <a:latin typeface="Candara" panose="020E0502030303020204" pitchFamily="34" charset="0"/>
              </a:rPr>
              <a:t>Condition of vehicle: </a:t>
            </a:r>
            <a:r>
              <a:rPr lang="en-US" dirty="0">
                <a:solidFill>
                  <a:srgbClr val="595959"/>
                </a:solidFill>
                <a:latin typeface="Candara" panose="020E0502030303020204" pitchFamily="34" charset="0"/>
              </a:rPr>
              <a:t>After-	market modifications, damage, 	deterioration </a:t>
            </a:r>
            <a:endParaRPr lang="en-US" b="1" dirty="0">
              <a:solidFill>
                <a:srgbClr val="595959"/>
              </a:solidFill>
              <a:latin typeface="Candara" panose="020E0502030303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1698DE-C22F-490F-A9AA-96C9E903AD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8" r="41481"/>
          <a:stretch/>
        </p:blipFill>
        <p:spPr>
          <a:xfrm>
            <a:off x="0" y="0"/>
            <a:ext cx="50191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215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2EF397A-C9A2-4D7D-BD1E-9A24C6FABA71}"/>
              </a:ext>
            </a:extLst>
          </p:cNvPr>
          <p:cNvSpPr/>
          <p:nvPr/>
        </p:nvSpPr>
        <p:spPr>
          <a:xfrm>
            <a:off x="684363" y="948906"/>
            <a:ext cx="2579298" cy="2579298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EA3371-3871-473A-8D3C-1A7E05E761C9}"/>
              </a:ext>
            </a:extLst>
          </p:cNvPr>
          <p:cNvSpPr/>
          <p:nvPr/>
        </p:nvSpPr>
        <p:spPr>
          <a:xfrm>
            <a:off x="3416061" y="948906"/>
            <a:ext cx="2579298" cy="25792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4E982F-BA0E-49B0-81E6-90DD15AE1A72}"/>
              </a:ext>
            </a:extLst>
          </p:cNvPr>
          <p:cNvSpPr/>
          <p:nvPr/>
        </p:nvSpPr>
        <p:spPr>
          <a:xfrm>
            <a:off x="6147759" y="948906"/>
            <a:ext cx="2579298" cy="257929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DB263C-0E21-4F4C-9606-C39F66149B39}"/>
              </a:ext>
            </a:extLst>
          </p:cNvPr>
          <p:cNvSpPr/>
          <p:nvPr/>
        </p:nvSpPr>
        <p:spPr>
          <a:xfrm>
            <a:off x="8879457" y="948906"/>
            <a:ext cx="2579298" cy="257929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B2D340-611E-407E-A7BA-9A840926BDB4}"/>
              </a:ext>
            </a:extLst>
          </p:cNvPr>
          <p:cNvSpPr/>
          <p:nvPr/>
        </p:nvSpPr>
        <p:spPr>
          <a:xfrm>
            <a:off x="2126412" y="3735238"/>
            <a:ext cx="2579298" cy="25792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19FEFA-AE8A-48D2-8FE4-0C3F74E6719C}"/>
              </a:ext>
            </a:extLst>
          </p:cNvPr>
          <p:cNvSpPr/>
          <p:nvPr/>
        </p:nvSpPr>
        <p:spPr>
          <a:xfrm>
            <a:off x="4858110" y="3735238"/>
            <a:ext cx="2579298" cy="257929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8244C8-1894-4C9D-AADF-851669EAC856}"/>
              </a:ext>
            </a:extLst>
          </p:cNvPr>
          <p:cNvSpPr/>
          <p:nvPr/>
        </p:nvSpPr>
        <p:spPr>
          <a:xfrm>
            <a:off x="7589808" y="3735238"/>
            <a:ext cx="2579298" cy="2579298"/>
          </a:xfrm>
          <a:prstGeom prst="rect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74BC03-A08A-4E25-9EFA-FAFC733E8302}"/>
              </a:ext>
            </a:extLst>
          </p:cNvPr>
          <p:cNvSpPr txBox="1"/>
          <p:nvPr/>
        </p:nvSpPr>
        <p:spPr>
          <a:xfrm>
            <a:off x="871268" y="1910425"/>
            <a:ext cx="2147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ndara" panose="020E0502030303020204" pitchFamily="34" charset="0"/>
              </a:rPr>
              <a:t>SERIES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D2B970-92DF-4E42-B1B0-2AE5059A9531}"/>
              </a:ext>
            </a:extLst>
          </p:cNvPr>
          <p:cNvSpPr txBox="1"/>
          <p:nvPr/>
        </p:nvSpPr>
        <p:spPr>
          <a:xfrm>
            <a:off x="3631721" y="1910425"/>
            <a:ext cx="2147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ndara" panose="020E0502030303020204" pitchFamily="34" charset="0"/>
              </a:rPr>
              <a:t>SPREE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A1DFC1-3386-4DA4-85A1-FFE354A475C8}"/>
              </a:ext>
            </a:extLst>
          </p:cNvPr>
          <p:cNvSpPr txBox="1"/>
          <p:nvPr/>
        </p:nvSpPr>
        <p:spPr>
          <a:xfrm>
            <a:off x="6363419" y="1642377"/>
            <a:ext cx="2147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ndara" panose="020E0502030303020204" pitchFamily="34" charset="0"/>
              </a:rPr>
              <a:t>HOT PREY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FF77FD-D658-4976-9686-A8E718CAEA3D}"/>
              </a:ext>
            </a:extLst>
          </p:cNvPr>
          <p:cNvSpPr txBox="1"/>
          <p:nvPr/>
        </p:nvSpPr>
        <p:spPr>
          <a:xfrm>
            <a:off x="9095117" y="1633425"/>
            <a:ext cx="2147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ndara" panose="020E0502030303020204" pitchFamily="34" charset="0"/>
              </a:rPr>
              <a:t>HOT SPOT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4BED91-8D4F-4692-8508-FC048FF5A5A2}"/>
              </a:ext>
            </a:extLst>
          </p:cNvPr>
          <p:cNvSpPr txBox="1"/>
          <p:nvPr/>
        </p:nvSpPr>
        <p:spPr>
          <a:xfrm>
            <a:off x="2342072" y="4424720"/>
            <a:ext cx="2147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ndara" panose="020E0502030303020204" pitchFamily="34" charset="0"/>
              </a:rPr>
              <a:t>HOT SETTING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59194A-BAD5-4110-BC33-009F802F4A13}"/>
              </a:ext>
            </a:extLst>
          </p:cNvPr>
          <p:cNvSpPr txBox="1"/>
          <p:nvPr/>
        </p:nvSpPr>
        <p:spPr>
          <a:xfrm>
            <a:off x="5073770" y="4424720"/>
            <a:ext cx="2147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ndara" panose="020E0502030303020204" pitchFamily="34" charset="0"/>
              </a:rPr>
              <a:t>HOT PLACE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6BEE783-0BCF-43A4-9465-F547FE050419}"/>
              </a:ext>
            </a:extLst>
          </p:cNvPr>
          <p:cNvSpPr txBox="1"/>
          <p:nvPr/>
        </p:nvSpPr>
        <p:spPr>
          <a:xfrm>
            <a:off x="7805468" y="4424720"/>
            <a:ext cx="2147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ndara" panose="020E0502030303020204" pitchFamily="34" charset="0"/>
              </a:rPr>
              <a:t>HOT PRODUCT</a:t>
            </a:r>
          </a:p>
        </p:txBody>
      </p:sp>
    </p:spTree>
    <p:extLst>
      <p:ext uri="{BB962C8B-B14F-4D97-AF65-F5344CB8AC3E}">
        <p14:creationId xmlns:p14="http://schemas.microsoft.com/office/powerpoint/2010/main" val="1944240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2EF397A-C9A2-4D7D-BD1E-9A24C6FABA71}"/>
              </a:ext>
            </a:extLst>
          </p:cNvPr>
          <p:cNvSpPr/>
          <p:nvPr/>
        </p:nvSpPr>
        <p:spPr>
          <a:xfrm>
            <a:off x="684363" y="948906"/>
            <a:ext cx="2579298" cy="2579298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EA3371-3871-473A-8D3C-1A7E05E761C9}"/>
              </a:ext>
            </a:extLst>
          </p:cNvPr>
          <p:cNvSpPr/>
          <p:nvPr/>
        </p:nvSpPr>
        <p:spPr>
          <a:xfrm>
            <a:off x="3416061" y="948906"/>
            <a:ext cx="2579298" cy="25792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4E982F-BA0E-49B0-81E6-90DD15AE1A72}"/>
              </a:ext>
            </a:extLst>
          </p:cNvPr>
          <p:cNvSpPr/>
          <p:nvPr/>
        </p:nvSpPr>
        <p:spPr>
          <a:xfrm>
            <a:off x="6147759" y="948906"/>
            <a:ext cx="2579298" cy="257929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DB263C-0E21-4F4C-9606-C39F66149B39}"/>
              </a:ext>
            </a:extLst>
          </p:cNvPr>
          <p:cNvSpPr/>
          <p:nvPr/>
        </p:nvSpPr>
        <p:spPr>
          <a:xfrm>
            <a:off x="8879457" y="948906"/>
            <a:ext cx="2579298" cy="257929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B2D340-611E-407E-A7BA-9A840926BDB4}"/>
              </a:ext>
            </a:extLst>
          </p:cNvPr>
          <p:cNvSpPr/>
          <p:nvPr/>
        </p:nvSpPr>
        <p:spPr>
          <a:xfrm>
            <a:off x="2126412" y="3735238"/>
            <a:ext cx="2579298" cy="25792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19FEFA-AE8A-48D2-8FE4-0C3F74E6719C}"/>
              </a:ext>
            </a:extLst>
          </p:cNvPr>
          <p:cNvSpPr/>
          <p:nvPr/>
        </p:nvSpPr>
        <p:spPr>
          <a:xfrm>
            <a:off x="4858110" y="3735238"/>
            <a:ext cx="2579298" cy="257929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8244C8-1894-4C9D-AADF-851669EAC856}"/>
              </a:ext>
            </a:extLst>
          </p:cNvPr>
          <p:cNvSpPr/>
          <p:nvPr/>
        </p:nvSpPr>
        <p:spPr>
          <a:xfrm>
            <a:off x="7589808" y="3735238"/>
            <a:ext cx="2579298" cy="2579298"/>
          </a:xfrm>
          <a:prstGeom prst="rect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74BC03-A08A-4E25-9EFA-FAFC733E8302}"/>
              </a:ext>
            </a:extLst>
          </p:cNvPr>
          <p:cNvSpPr txBox="1"/>
          <p:nvPr/>
        </p:nvSpPr>
        <p:spPr>
          <a:xfrm>
            <a:off x="900023" y="1079427"/>
            <a:ext cx="21479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ndara" panose="020E0502030303020204" pitchFamily="34" charset="0"/>
              </a:rPr>
              <a:t>A group of similar crimes thought to be committed by the same individual(s)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D2B970-92DF-4E42-B1B0-2AE5059A9531}"/>
              </a:ext>
            </a:extLst>
          </p:cNvPr>
          <p:cNvSpPr txBox="1"/>
          <p:nvPr/>
        </p:nvSpPr>
        <p:spPr>
          <a:xfrm>
            <a:off x="3631721" y="1910425"/>
            <a:ext cx="2147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ndara" panose="020E0502030303020204" pitchFamily="34" charset="0"/>
              </a:rPr>
              <a:t>SPREE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A1DFC1-3386-4DA4-85A1-FFE354A475C8}"/>
              </a:ext>
            </a:extLst>
          </p:cNvPr>
          <p:cNvSpPr txBox="1"/>
          <p:nvPr/>
        </p:nvSpPr>
        <p:spPr>
          <a:xfrm>
            <a:off x="6363419" y="1642377"/>
            <a:ext cx="2147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ndara" panose="020E0502030303020204" pitchFamily="34" charset="0"/>
              </a:rPr>
              <a:t>HOT PREY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FF77FD-D658-4976-9686-A8E718CAEA3D}"/>
              </a:ext>
            </a:extLst>
          </p:cNvPr>
          <p:cNvSpPr txBox="1"/>
          <p:nvPr/>
        </p:nvSpPr>
        <p:spPr>
          <a:xfrm>
            <a:off x="9095117" y="1633425"/>
            <a:ext cx="2147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ndara" panose="020E0502030303020204" pitchFamily="34" charset="0"/>
              </a:rPr>
              <a:t>HOT SPOT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4BED91-8D4F-4692-8508-FC048FF5A5A2}"/>
              </a:ext>
            </a:extLst>
          </p:cNvPr>
          <p:cNvSpPr txBox="1"/>
          <p:nvPr/>
        </p:nvSpPr>
        <p:spPr>
          <a:xfrm>
            <a:off x="2342072" y="4424720"/>
            <a:ext cx="2147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ndara" panose="020E0502030303020204" pitchFamily="34" charset="0"/>
              </a:rPr>
              <a:t>HOT SETTING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59194A-BAD5-4110-BC33-009F802F4A13}"/>
              </a:ext>
            </a:extLst>
          </p:cNvPr>
          <p:cNvSpPr txBox="1"/>
          <p:nvPr/>
        </p:nvSpPr>
        <p:spPr>
          <a:xfrm>
            <a:off x="5073770" y="4424720"/>
            <a:ext cx="2147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ndara" panose="020E0502030303020204" pitchFamily="34" charset="0"/>
              </a:rPr>
              <a:t>HOT PLACE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6BEE783-0BCF-43A4-9465-F547FE050419}"/>
              </a:ext>
            </a:extLst>
          </p:cNvPr>
          <p:cNvSpPr txBox="1"/>
          <p:nvPr/>
        </p:nvSpPr>
        <p:spPr>
          <a:xfrm>
            <a:off x="7805468" y="4424720"/>
            <a:ext cx="2147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ndara" panose="020E0502030303020204" pitchFamily="34" charset="0"/>
              </a:rPr>
              <a:t>HOT PRODUCT</a:t>
            </a:r>
          </a:p>
        </p:txBody>
      </p:sp>
    </p:spTree>
    <p:extLst>
      <p:ext uri="{BB962C8B-B14F-4D97-AF65-F5344CB8AC3E}">
        <p14:creationId xmlns:p14="http://schemas.microsoft.com/office/powerpoint/2010/main" val="1872330316"/>
      </p:ext>
    </p:extLst>
  </p:cSld>
  <p:clrMapOvr>
    <a:masterClrMapping/>
  </p:clrMapOvr>
</p:sld>
</file>

<file path=ppt/theme/theme1.xml><?xml version="1.0" encoding="utf-8"?>
<a:theme xmlns:a="http://schemas.openxmlformats.org/drawingml/2006/main" name="BOSS Layo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SS Layout" id="{1FD179CD-5361-4C28-A5C9-7A7EC86C02FF}" vid="{1C835E91-0475-491A-B85D-35E2B73995F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BOSS Layout</Template>
  <TotalTime>82</TotalTime>
  <Words>441</Words>
  <Application>Microsoft Office PowerPoint</Application>
  <PresentationFormat>Widescreen</PresentationFormat>
  <Paragraphs>133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Candara</vt:lpstr>
      <vt:lpstr>BOSS Layout</vt:lpstr>
      <vt:lpstr>Tactical Crime Analysis</vt:lpstr>
      <vt:lpstr>Topics covered…</vt:lpstr>
      <vt:lpstr>Tactical Crime Analysis</vt:lpstr>
      <vt:lpstr>Pattern Identification</vt:lpstr>
      <vt:lpstr>Pattern Identification: Data</vt:lpstr>
      <vt:lpstr>Pattern Identification: Data</vt:lpstr>
      <vt:lpstr>Pattern Identification: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Person and Property Crime Patterns</vt:lpstr>
      <vt:lpstr>Potential Responses to Short-Term Problems</vt:lpstr>
      <vt:lpstr>Time-of-Day and Day-of-Week Analysis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Tactical Crime Analysis</dc:title>
  <dc:creator>Stone, Rebecca</dc:creator>
  <cp:lastModifiedBy>Stone, Rebecca</cp:lastModifiedBy>
  <cp:revision>19</cp:revision>
  <dcterms:created xsi:type="dcterms:W3CDTF">2019-03-23T23:12:24Z</dcterms:created>
  <dcterms:modified xsi:type="dcterms:W3CDTF">2019-03-24T00:35:12Z</dcterms:modified>
</cp:coreProperties>
</file>